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6858000" cx="9144000"/>
  <p:notesSz cx="6858000" cy="9144000"/>
  <p:embeddedFontLst>
    <p:embeddedFont>
      <p:font typeface="Arial Black"/>
      <p:regular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ArialBlack-regular.fnt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25.png"/><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14.png"/><Relationship Id="rId5"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5.png"/><Relationship Id="rId4" Type="http://schemas.openxmlformats.org/officeDocument/2006/relationships/image" Target="../media/image27.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47.png"/><Relationship Id="rId5"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2.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9.png"/><Relationship Id="rId4" Type="http://schemas.openxmlformats.org/officeDocument/2006/relationships/image" Target="../media/image37.png"/><Relationship Id="rId5"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6.png"/><Relationship Id="rId4" Type="http://schemas.openxmlformats.org/officeDocument/2006/relationships/image" Target="../media/image55.png"/><Relationship Id="rId5"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6.png"/><Relationship Id="rId4" Type="http://schemas.openxmlformats.org/officeDocument/2006/relationships/image" Target="../media/image53.png"/><Relationship Id="rId5"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0.png"/><Relationship Id="rId4" Type="http://schemas.openxmlformats.org/officeDocument/2006/relationships/image" Target="../media/image65.png"/><Relationship Id="rId5"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63.png"/><Relationship Id="rId4" Type="http://schemas.openxmlformats.org/officeDocument/2006/relationships/image" Target="../media/image52.png"/><Relationship Id="rId5" Type="http://schemas.openxmlformats.org/officeDocument/2006/relationships/image" Target="../media/image61.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54.png"/><Relationship Id="rId6"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2.png"/><Relationship Id="rId4" Type="http://schemas.openxmlformats.org/officeDocument/2006/relationships/image" Target="../media/image76.png"/><Relationship Id="rId5"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8.png"/><Relationship Id="rId4" Type="http://schemas.openxmlformats.org/officeDocument/2006/relationships/image" Target="../media/image57.png"/><Relationship Id="rId5"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4.png"/><Relationship Id="rId4" Type="http://schemas.openxmlformats.org/officeDocument/2006/relationships/image" Target="../media/image69.png"/><Relationship Id="rId5"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6.png"/><Relationship Id="rId4" Type="http://schemas.openxmlformats.org/officeDocument/2006/relationships/image" Target="../media/image72.png"/><Relationship Id="rId5"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73.png"/><Relationship Id="rId4" Type="http://schemas.openxmlformats.org/officeDocument/2006/relationships/image" Target="../media/image75.png"/><Relationship Id="rId5"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80.pn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7.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78.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71.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0.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77.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83.png"/><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79.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82.png"/><Relationship Id="rId4" Type="http://schemas.openxmlformats.org/officeDocument/2006/relationships/image" Target="../media/image81.png"/><Relationship Id="rId5" Type="http://schemas.openxmlformats.org/officeDocument/2006/relationships/image" Target="../media/image90.png"/><Relationship Id="rId6"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74.png"/><Relationship Id="rId4" Type="http://schemas.openxmlformats.org/officeDocument/2006/relationships/image" Target="../media/image87.png"/><Relationship Id="rId5" Type="http://schemas.openxmlformats.org/officeDocument/2006/relationships/image" Target="../media/image85.png"/><Relationship Id="rId6"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93.png"/><Relationship Id="rId4" Type="http://schemas.openxmlformats.org/officeDocument/2006/relationships/image" Target="../media/image84.png"/><Relationship Id="rId5" Type="http://schemas.openxmlformats.org/officeDocument/2006/relationships/image" Target="../media/image89.png"/><Relationship Id="rId6"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86.png"/><Relationship Id="rId4" Type="http://schemas.openxmlformats.org/officeDocument/2006/relationships/image" Target="../media/image94.png"/><Relationship Id="rId5" Type="http://schemas.openxmlformats.org/officeDocument/2006/relationships/image" Target="../media/image91.png"/><Relationship Id="rId6"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88.png"/><Relationship Id="rId4" Type="http://schemas.openxmlformats.org/officeDocument/2006/relationships/image" Target="../media/image92.png"/><Relationship Id="rId5" Type="http://schemas.openxmlformats.org/officeDocument/2006/relationships/image" Target="../media/image96.png"/><Relationship Id="rId6"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0" t="0"/>
          <a:stretch/>
        </p:blipFill>
        <p:spPr>
          <a:xfrm>
            <a:off x="646387" y="630894"/>
            <a:ext cx="2362802" cy="707426"/>
          </a:xfrm>
          <a:prstGeom prst="rect">
            <a:avLst/>
          </a:prstGeom>
          <a:noFill/>
          <a:ln>
            <a:noFill/>
          </a:ln>
        </p:spPr>
      </p:pic>
      <p:sp>
        <p:nvSpPr>
          <p:cNvPr id="85" name="Google Shape;85;p13"/>
          <p:cNvSpPr/>
          <p:nvPr/>
        </p:nvSpPr>
        <p:spPr>
          <a:xfrm>
            <a:off x="1259635" y="1953223"/>
            <a:ext cx="66246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IN" sz="3200" u="sng" cap="none" strike="noStrike">
                <a:solidFill>
                  <a:schemeClr val="accent2"/>
                </a:solidFill>
                <a:latin typeface="Arial Black"/>
                <a:ea typeface="Arial Black"/>
                <a:cs typeface="Arial Black"/>
                <a:sym typeface="Arial Black"/>
              </a:rPr>
              <a:t>CUSTOMER RETENTION</a:t>
            </a:r>
            <a:endParaRPr sz="3200" u="sng">
              <a:solidFill>
                <a:schemeClr val="accent2"/>
              </a:solidFill>
              <a:latin typeface="Arial Black"/>
              <a:ea typeface="Arial Black"/>
              <a:cs typeface="Arial Black"/>
              <a:sym typeface="Arial Black"/>
            </a:endParaRPr>
          </a:p>
        </p:txBody>
      </p:sp>
      <p:sp>
        <p:nvSpPr>
          <p:cNvPr id="86" name="Google Shape;86;p13"/>
          <p:cNvSpPr/>
          <p:nvPr/>
        </p:nvSpPr>
        <p:spPr>
          <a:xfrm>
            <a:off x="1979712" y="3284984"/>
            <a:ext cx="5616624"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3200">
                <a:solidFill>
                  <a:schemeClr val="dk2"/>
                </a:solidFill>
                <a:latin typeface="Arial Black"/>
                <a:ea typeface="Arial Black"/>
                <a:cs typeface="Arial Black"/>
                <a:sym typeface="Arial Black"/>
              </a:rPr>
              <a:t>Internship Presentation</a:t>
            </a:r>
            <a:endParaRPr b="1" sz="3200">
              <a:solidFill>
                <a:schemeClr val="dk2"/>
              </a:solidFill>
              <a:latin typeface="Arial Black"/>
              <a:ea typeface="Arial Black"/>
              <a:cs typeface="Arial Black"/>
              <a:sym typeface="Arial Black"/>
            </a:endParaRPr>
          </a:p>
        </p:txBody>
      </p:sp>
      <p:sp>
        <p:nvSpPr>
          <p:cNvPr id="87" name="Google Shape;87;p13"/>
          <p:cNvSpPr/>
          <p:nvPr/>
        </p:nvSpPr>
        <p:spPr>
          <a:xfrm>
            <a:off x="467544" y="4941168"/>
            <a:ext cx="3123868"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u="sng">
                <a:solidFill>
                  <a:schemeClr val="accent2"/>
                </a:solidFill>
                <a:latin typeface="Times New Roman"/>
                <a:ea typeface="Times New Roman"/>
                <a:cs typeface="Times New Roman"/>
                <a:sym typeface="Times New Roman"/>
              </a:rPr>
              <a:t>UNDER SUPERVISION OF </a:t>
            </a:r>
            <a:r>
              <a:rPr lang="en-IN" sz="1800">
                <a:solidFill>
                  <a:schemeClr val="dk1"/>
                </a:solidFill>
                <a:latin typeface="Times New Roman"/>
                <a:ea typeface="Times New Roman"/>
                <a:cs typeface="Times New Roman"/>
                <a:sym typeface="Times New Roman"/>
              </a:rPr>
              <a:t>:</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1800">
                <a:solidFill>
                  <a:schemeClr val="dk1"/>
                </a:solidFill>
                <a:latin typeface="Times New Roman"/>
                <a:ea typeface="Times New Roman"/>
                <a:cs typeface="Times New Roman"/>
                <a:sym typeface="Times New Roman"/>
              </a:rPr>
              <a:t>SHUBHUM  YADAV</a:t>
            </a:r>
            <a:endParaRPr sz="1800">
              <a:solidFill>
                <a:schemeClr val="dk1"/>
              </a:solidFill>
              <a:latin typeface="Times New Roman"/>
              <a:ea typeface="Times New Roman"/>
              <a:cs typeface="Times New Roman"/>
              <a:sym typeface="Times New Roman"/>
            </a:endParaRPr>
          </a:p>
        </p:txBody>
      </p:sp>
      <p:sp>
        <p:nvSpPr>
          <p:cNvPr id="88" name="Google Shape;88;p13"/>
          <p:cNvSpPr/>
          <p:nvPr/>
        </p:nvSpPr>
        <p:spPr>
          <a:xfrm>
            <a:off x="6012160" y="5013176"/>
            <a:ext cx="2924006"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u="sng">
                <a:solidFill>
                  <a:schemeClr val="accent2"/>
                </a:solidFill>
                <a:latin typeface="Times New Roman"/>
                <a:ea typeface="Times New Roman"/>
                <a:cs typeface="Times New Roman"/>
                <a:sym typeface="Times New Roman"/>
              </a:rPr>
              <a:t>SUBMITTED BY</a:t>
            </a:r>
            <a:r>
              <a:rPr lang="en-IN" sz="1800" u="sng">
                <a:solidFill>
                  <a:schemeClr val="dk1"/>
                </a:solidFill>
                <a:latin typeface="Times New Roman"/>
                <a:ea typeface="Times New Roman"/>
                <a:cs typeface="Times New Roman"/>
                <a:sym typeface="Times New Roman"/>
              </a:rPr>
              <a:t>:</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1800">
                <a:solidFill>
                  <a:schemeClr val="dk1"/>
                </a:solidFill>
                <a:latin typeface="Times New Roman"/>
                <a:ea typeface="Times New Roman"/>
                <a:cs typeface="Times New Roman"/>
                <a:sym typeface="Times New Roman"/>
              </a:rPr>
              <a:t>Gaurav More</a:t>
            </a:r>
            <a:endParaRPr/>
          </a:p>
          <a:p>
            <a:pPr indent="0" lvl="0" marL="0" marR="0" rtl="0" algn="l">
              <a:spcBef>
                <a:spcPts val="0"/>
              </a:spcBef>
              <a:spcAft>
                <a:spcPts val="0"/>
              </a:spcAft>
              <a:buNone/>
            </a:pPr>
            <a:r>
              <a:rPr lang="en-IN" sz="1800">
                <a:solidFill>
                  <a:schemeClr val="dk1"/>
                </a:solidFill>
                <a:latin typeface="Times New Roman"/>
                <a:ea typeface="Times New Roman"/>
                <a:cs typeface="Times New Roman"/>
                <a:sym typeface="Times New Roman"/>
              </a:rPr>
              <a:t>      (Data Science Intern) </a:t>
            </a:r>
            <a:endParaRPr sz="18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p:nvPr/>
        </p:nvSpPr>
        <p:spPr>
          <a:xfrm>
            <a:off x="2483768" y="620688"/>
            <a:ext cx="5623655"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4000">
                <a:solidFill>
                  <a:srgbClr val="366092"/>
                </a:solidFill>
                <a:latin typeface="Arial Black"/>
                <a:ea typeface="Arial Black"/>
                <a:cs typeface="Arial Black"/>
                <a:sym typeface="Arial Black"/>
              </a:rPr>
              <a:t>Univariate Analysis</a:t>
            </a:r>
            <a:endParaRPr b="1" sz="4000">
              <a:solidFill>
                <a:srgbClr val="366092"/>
              </a:solidFill>
              <a:latin typeface="Arial Black"/>
              <a:ea typeface="Arial Black"/>
              <a:cs typeface="Arial Black"/>
              <a:sym typeface="Arial Black"/>
            </a:endParaRPr>
          </a:p>
        </p:txBody>
      </p:sp>
      <p:pic>
        <p:nvPicPr>
          <p:cNvPr id="152" name="Google Shape;152;p22"/>
          <p:cNvPicPr preferRelativeResize="0"/>
          <p:nvPr/>
        </p:nvPicPr>
        <p:blipFill rotWithShape="1">
          <a:blip r:embed="rId3">
            <a:alphaModFix/>
          </a:blip>
          <a:srcRect b="0" l="0" r="0" t="0"/>
          <a:stretch/>
        </p:blipFill>
        <p:spPr>
          <a:xfrm>
            <a:off x="323528" y="2636912"/>
            <a:ext cx="8280920" cy="2873243"/>
          </a:xfrm>
          <a:prstGeom prst="rect">
            <a:avLst/>
          </a:prstGeom>
          <a:noFill/>
          <a:ln>
            <a:noFill/>
          </a:ln>
        </p:spPr>
      </p:pic>
      <p:sp>
        <p:nvSpPr>
          <p:cNvPr id="153" name="Google Shape;153;p22"/>
          <p:cNvSpPr/>
          <p:nvPr/>
        </p:nvSpPr>
        <p:spPr>
          <a:xfrm>
            <a:off x="971600" y="5877272"/>
            <a:ext cx="756084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This is the functions which I have created to plot the categorical columns</a:t>
            </a:r>
            <a:endParaRPr sz="1800">
              <a:solidFill>
                <a:schemeClr val="dk1"/>
              </a:solidFill>
              <a:latin typeface="Calibri"/>
              <a:ea typeface="Calibri"/>
              <a:cs typeface="Calibri"/>
              <a:sym typeface="Calibri"/>
            </a:endParaRPr>
          </a:p>
        </p:txBody>
      </p:sp>
      <p:sp>
        <p:nvSpPr>
          <p:cNvPr id="154" name="Google Shape;154;p22"/>
          <p:cNvSpPr/>
          <p:nvPr/>
        </p:nvSpPr>
        <p:spPr>
          <a:xfrm>
            <a:off x="323528" y="1700808"/>
            <a:ext cx="828092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In this data consists of </a:t>
            </a:r>
            <a:r>
              <a:rPr b="1" lang="en-IN" sz="1800">
                <a:solidFill>
                  <a:schemeClr val="dk1"/>
                </a:solidFill>
                <a:latin typeface="Calibri"/>
                <a:ea typeface="Calibri"/>
                <a:cs typeface="Calibri"/>
                <a:sym typeface="Calibri"/>
              </a:rPr>
              <a:t>only one variable. </a:t>
            </a:r>
            <a:r>
              <a:rPr lang="en-IN" sz="1800">
                <a:solidFill>
                  <a:schemeClr val="dk1"/>
                </a:solidFill>
                <a:latin typeface="Calibri"/>
                <a:ea typeface="Calibri"/>
                <a:cs typeface="Calibri"/>
                <a:sym typeface="Calibri"/>
              </a:rPr>
              <a:t>Here I have analyzed all the categorical and numerical dataset. In this one function to explore all columns</a:t>
            </a:r>
            <a:endParaRPr/>
          </a:p>
        </p:txBody>
      </p:sp>
      <p:pic>
        <p:nvPicPr>
          <p:cNvPr id="155" name="Google Shape;155;p22"/>
          <p:cNvPicPr preferRelativeResize="0"/>
          <p:nvPr/>
        </p:nvPicPr>
        <p:blipFill rotWithShape="1">
          <a:blip r:embed="rId4">
            <a:alphaModFix/>
          </a:blip>
          <a:srcRect b="0" l="0" r="0" t="0"/>
          <a:stretch/>
        </p:blipFill>
        <p:spPr>
          <a:xfrm>
            <a:off x="251520" y="188640"/>
            <a:ext cx="2225612" cy="7579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3"/>
          <p:cNvPicPr preferRelativeResize="0"/>
          <p:nvPr/>
        </p:nvPicPr>
        <p:blipFill rotWithShape="1">
          <a:blip r:embed="rId3">
            <a:alphaModFix/>
          </a:blip>
          <a:srcRect b="0" l="0" r="0" t="0"/>
          <a:stretch/>
        </p:blipFill>
        <p:spPr>
          <a:xfrm>
            <a:off x="251520" y="1340768"/>
            <a:ext cx="4351397" cy="4363993"/>
          </a:xfrm>
          <a:prstGeom prst="rect">
            <a:avLst/>
          </a:prstGeom>
          <a:noFill/>
          <a:ln cap="sq" cmpd="thickThin" w="228600">
            <a:solidFill>
              <a:schemeClr val="accent3"/>
            </a:solidFill>
            <a:prstDash val="solid"/>
            <a:miter lim="800000"/>
            <a:headEnd len="sm" w="sm" type="none"/>
            <a:tailEnd len="sm" w="sm" type="none"/>
          </a:ln>
        </p:spPr>
      </p:pic>
      <p:pic>
        <p:nvPicPr>
          <p:cNvPr id="161" name="Google Shape;161;p23"/>
          <p:cNvPicPr preferRelativeResize="0"/>
          <p:nvPr/>
        </p:nvPicPr>
        <p:blipFill rotWithShape="1">
          <a:blip r:embed="rId4">
            <a:alphaModFix/>
          </a:blip>
          <a:srcRect b="0" l="0" r="0" t="0"/>
          <a:stretch/>
        </p:blipFill>
        <p:spPr>
          <a:xfrm>
            <a:off x="4932040" y="1340768"/>
            <a:ext cx="3995936" cy="4392488"/>
          </a:xfrm>
          <a:prstGeom prst="rect">
            <a:avLst/>
          </a:prstGeom>
          <a:noFill/>
          <a:ln cap="sq" cmpd="thickThin" w="228600">
            <a:solidFill>
              <a:schemeClr val="accent3"/>
            </a:solidFill>
            <a:prstDash val="solid"/>
            <a:miter lim="800000"/>
            <a:headEnd len="sm" w="sm" type="none"/>
            <a:tailEnd len="sm" w="sm" type="none"/>
          </a:ln>
        </p:spPr>
      </p:pic>
      <p:pic>
        <p:nvPicPr>
          <p:cNvPr id="162" name="Google Shape;162;p23"/>
          <p:cNvPicPr preferRelativeResize="0"/>
          <p:nvPr/>
        </p:nvPicPr>
        <p:blipFill rotWithShape="1">
          <a:blip r:embed="rId5">
            <a:alphaModFix/>
          </a:blip>
          <a:srcRect b="0" l="0" r="0" t="0"/>
          <a:stretch/>
        </p:blipFill>
        <p:spPr>
          <a:xfrm>
            <a:off x="251520" y="188640"/>
            <a:ext cx="2225612" cy="7579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4"/>
          <p:cNvPicPr preferRelativeResize="0"/>
          <p:nvPr/>
        </p:nvPicPr>
        <p:blipFill rotWithShape="1">
          <a:blip r:embed="rId3">
            <a:alphaModFix/>
          </a:blip>
          <a:srcRect b="0" l="0" r="0" t="0"/>
          <a:stretch/>
        </p:blipFill>
        <p:spPr>
          <a:xfrm>
            <a:off x="683568" y="1268760"/>
            <a:ext cx="7948550" cy="5184576"/>
          </a:xfrm>
          <a:prstGeom prst="rect">
            <a:avLst/>
          </a:prstGeom>
          <a:noFill/>
          <a:ln cap="sq" cmpd="thickThin" w="88900">
            <a:solidFill>
              <a:srgbClr val="000000"/>
            </a:solidFill>
            <a:prstDash val="solid"/>
            <a:miter lim="800000"/>
            <a:headEnd len="sm" w="sm" type="none"/>
            <a:tailEnd len="sm" w="sm" type="none"/>
          </a:ln>
        </p:spPr>
      </p:pic>
      <p:pic>
        <p:nvPicPr>
          <p:cNvPr id="168" name="Google Shape;168;p24"/>
          <p:cNvPicPr preferRelativeResize="0"/>
          <p:nvPr/>
        </p:nvPicPr>
        <p:blipFill rotWithShape="1">
          <a:blip r:embed="rId4">
            <a:alphaModFix/>
          </a:blip>
          <a:srcRect b="0" l="0" r="0" t="0"/>
          <a:stretch/>
        </p:blipFill>
        <p:spPr>
          <a:xfrm>
            <a:off x="323528" y="332656"/>
            <a:ext cx="2225612" cy="7579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5"/>
          <p:cNvPicPr preferRelativeResize="0"/>
          <p:nvPr/>
        </p:nvPicPr>
        <p:blipFill rotWithShape="1">
          <a:blip r:embed="rId3">
            <a:alphaModFix/>
          </a:blip>
          <a:srcRect b="0" l="0" r="0" t="0"/>
          <a:stretch/>
        </p:blipFill>
        <p:spPr>
          <a:xfrm>
            <a:off x="323528" y="1340768"/>
            <a:ext cx="4104456" cy="4473328"/>
          </a:xfrm>
          <a:prstGeom prst="rect">
            <a:avLst/>
          </a:prstGeom>
          <a:noFill/>
          <a:ln cap="sq" cmpd="thickThin" w="88900">
            <a:solidFill>
              <a:srgbClr val="00B050"/>
            </a:solidFill>
            <a:prstDash val="solid"/>
            <a:miter lim="800000"/>
            <a:headEnd len="sm" w="sm" type="none"/>
            <a:tailEnd len="sm" w="sm" type="none"/>
          </a:ln>
        </p:spPr>
      </p:pic>
      <p:pic>
        <p:nvPicPr>
          <p:cNvPr id="174" name="Google Shape;174;p25"/>
          <p:cNvPicPr preferRelativeResize="0"/>
          <p:nvPr/>
        </p:nvPicPr>
        <p:blipFill rotWithShape="1">
          <a:blip r:embed="rId4">
            <a:alphaModFix/>
          </a:blip>
          <a:srcRect b="0" l="0" r="0" t="0"/>
          <a:stretch/>
        </p:blipFill>
        <p:spPr>
          <a:xfrm>
            <a:off x="4644008" y="1412776"/>
            <a:ext cx="4165041" cy="4366638"/>
          </a:xfrm>
          <a:prstGeom prst="rect">
            <a:avLst/>
          </a:prstGeom>
          <a:noFill/>
          <a:ln cap="sq" cmpd="thickThin" w="88900">
            <a:solidFill>
              <a:srgbClr val="00B050"/>
            </a:solidFill>
            <a:prstDash val="solid"/>
            <a:miter lim="800000"/>
            <a:headEnd len="sm" w="sm" type="none"/>
            <a:tailEnd len="sm" w="sm" type="none"/>
          </a:ln>
        </p:spPr>
      </p:pic>
      <p:pic>
        <p:nvPicPr>
          <p:cNvPr id="175" name="Google Shape;175;p25"/>
          <p:cNvPicPr preferRelativeResize="0"/>
          <p:nvPr/>
        </p:nvPicPr>
        <p:blipFill rotWithShape="1">
          <a:blip r:embed="rId5">
            <a:alphaModFix/>
          </a:blip>
          <a:srcRect b="0" l="0" r="0" t="0"/>
          <a:stretch/>
        </p:blipFill>
        <p:spPr>
          <a:xfrm>
            <a:off x="323528" y="332656"/>
            <a:ext cx="2225612" cy="7579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6"/>
          <p:cNvPicPr preferRelativeResize="0"/>
          <p:nvPr/>
        </p:nvPicPr>
        <p:blipFill rotWithShape="1">
          <a:blip r:embed="rId3">
            <a:alphaModFix/>
          </a:blip>
          <a:srcRect b="0" l="0" r="0" t="0"/>
          <a:stretch/>
        </p:blipFill>
        <p:spPr>
          <a:xfrm>
            <a:off x="2051720" y="1628800"/>
            <a:ext cx="5456393" cy="4701947"/>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pic>
        <p:nvPicPr>
          <p:cNvPr id="181" name="Google Shape;181;p26"/>
          <p:cNvPicPr preferRelativeResize="0"/>
          <p:nvPr/>
        </p:nvPicPr>
        <p:blipFill rotWithShape="1">
          <a:blip r:embed="rId4">
            <a:alphaModFix/>
          </a:blip>
          <a:srcRect b="0" l="0" r="0" t="0"/>
          <a:stretch/>
        </p:blipFill>
        <p:spPr>
          <a:xfrm>
            <a:off x="323528" y="332656"/>
            <a:ext cx="2225612" cy="7579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7"/>
          <p:cNvPicPr preferRelativeResize="0"/>
          <p:nvPr/>
        </p:nvPicPr>
        <p:blipFill rotWithShape="1">
          <a:blip r:embed="rId3">
            <a:alphaModFix/>
          </a:blip>
          <a:srcRect b="0" l="0" r="0" t="0"/>
          <a:stretch/>
        </p:blipFill>
        <p:spPr>
          <a:xfrm>
            <a:off x="179512" y="1484784"/>
            <a:ext cx="3888432" cy="4580017"/>
          </a:xfrm>
          <a:prstGeom prst="rect">
            <a:avLst/>
          </a:prstGeom>
          <a:noFill/>
          <a:ln cap="sq" cmpd="sng" w="127000">
            <a:solidFill>
              <a:schemeClr val="accent5"/>
            </a:solidFill>
            <a:prstDash val="solid"/>
            <a:miter lim="800000"/>
            <a:headEnd len="sm" w="sm" type="none"/>
            <a:tailEnd len="sm" w="sm" type="none"/>
          </a:ln>
          <a:effectLst>
            <a:outerShdw blurRad="57150" rotWithShape="0" algn="tl" dir="2700000" dist="50800">
              <a:srgbClr val="000000">
                <a:alpha val="40000"/>
              </a:srgbClr>
            </a:outerShdw>
          </a:effectLst>
        </p:spPr>
      </p:pic>
      <p:pic>
        <p:nvPicPr>
          <p:cNvPr id="187" name="Google Shape;187;p27"/>
          <p:cNvPicPr preferRelativeResize="0"/>
          <p:nvPr/>
        </p:nvPicPr>
        <p:blipFill rotWithShape="1">
          <a:blip r:embed="rId4">
            <a:alphaModFix/>
          </a:blip>
          <a:srcRect b="0" l="0" r="0" t="0"/>
          <a:stretch/>
        </p:blipFill>
        <p:spPr>
          <a:xfrm>
            <a:off x="4427984" y="1484784"/>
            <a:ext cx="4511431" cy="4608512"/>
          </a:xfrm>
          <a:prstGeom prst="rect">
            <a:avLst/>
          </a:prstGeom>
          <a:noFill/>
          <a:ln cap="sq" cmpd="sng" w="127000">
            <a:solidFill>
              <a:schemeClr val="accent5"/>
            </a:solidFill>
            <a:prstDash val="solid"/>
            <a:miter lim="800000"/>
            <a:headEnd len="sm" w="sm" type="none"/>
            <a:tailEnd len="sm" w="sm" type="none"/>
          </a:ln>
          <a:effectLst>
            <a:outerShdw blurRad="57150" rotWithShape="0" algn="tl" dir="2700000" dist="50800">
              <a:srgbClr val="000000">
                <a:alpha val="40000"/>
              </a:srgbClr>
            </a:outerShdw>
          </a:effectLst>
        </p:spPr>
      </p:pic>
      <p:pic>
        <p:nvPicPr>
          <p:cNvPr id="188" name="Google Shape;188;p27"/>
          <p:cNvPicPr preferRelativeResize="0"/>
          <p:nvPr/>
        </p:nvPicPr>
        <p:blipFill rotWithShape="1">
          <a:blip r:embed="rId5">
            <a:alphaModFix/>
          </a:blip>
          <a:srcRect b="0" l="0" r="0" t="0"/>
          <a:stretch/>
        </p:blipFill>
        <p:spPr>
          <a:xfrm>
            <a:off x="323528" y="332656"/>
            <a:ext cx="2225612" cy="7579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8"/>
          <p:cNvPicPr preferRelativeResize="0"/>
          <p:nvPr/>
        </p:nvPicPr>
        <p:blipFill rotWithShape="1">
          <a:blip r:embed="rId3">
            <a:alphaModFix/>
          </a:blip>
          <a:srcRect b="0" l="0" r="0" t="0"/>
          <a:stretch/>
        </p:blipFill>
        <p:spPr>
          <a:xfrm>
            <a:off x="323529" y="1772816"/>
            <a:ext cx="4176463" cy="4359018"/>
          </a:xfrm>
          <a:prstGeom prst="rect">
            <a:avLst/>
          </a:prstGeom>
          <a:noFill/>
          <a:ln cap="sq" cmpd="thickThin" w="228600">
            <a:solidFill>
              <a:schemeClr val="accent4"/>
            </a:solidFill>
            <a:prstDash val="solid"/>
            <a:miter lim="800000"/>
            <a:headEnd len="sm" w="sm" type="none"/>
            <a:tailEnd len="sm" w="sm" type="none"/>
          </a:ln>
        </p:spPr>
      </p:pic>
      <p:pic>
        <p:nvPicPr>
          <p:cNvPr id="194" name="Google Shape;194;p28"/>
          <p:cNvPicPr preferRelativeResize="0"/>
          <p:nvPr/>
        </p:nvPicPr>
        <p:blipFill rotWithShape="1">
          <a:blip r:embed="rId4">
            <a:alphaModFix/>
          </a:blip>
          <a:srcRect b="0" l="0" r="0" t="0"/>
          <a:stretch/>
        </p:blipFill>
        <p:spPr>
          <a:xfrm>
            <a:off x="4860033" y="980728"/>
            <a:ext cx="4032447" cy="4793395"/>
          </a:xfrm>
          <a:prstGeom prst="rect">
            <a:avLst/>
          </a:prstGeom>
          <a:noFill/>
          <a:ln cap="sq" cmpd="thickThin" w="228600">
            <a:solidFill>
              <a:schemeClr val="accent4"/>
            </a:solidFill>
            <a:prstDash val="solid"/>
            <a:miter lim="800000"/>
            <a:headEnd len="sm" w="sm" type="none"/>
            <a:tailEnd len="sm" w="sm" type="none"/>
          </a:ln>
        </p:spPr>
      </p:pic>
      <p:pic>
        <p:nvPicPr>
          <p:cNvPr id="195" name="Google Shape;195;p28"/>
          <p:cNvPicPr preferRelativeResize="0"/>
          <p:nvPr/>
        </p:nvPicPr>
        <p:blipFill rotWithShape="1">
          <a:blip r:embed="rId5">
            <a:alphaModFix/>
          </a:blip>
          <a:srcRect b="0" l="0" r="0" t="0"/>
          <a:stretch/>
        </p:blipFill>
        <p:spPr>
          <a:xfrm>
            <a:off x="323528" y="332656"/>
            <a:ext cx="2225612" cy="7579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9"/>
          <p:cNvPicPr preferRelativeResize="0"/>
          <p:nvPr/>
        </p:nvPicPr>
        <p:blipFill rotWithShape="1">
          <a:blip r:embed="rId3">
            <a:alphaModFix/>
          </a:blip>
          <a:srcRect b="0" l="0" r="0" t="0"/>
          <a:stretch/>
        </p:blipFill>
        <p:spPr>
          <a:xfrm>
            <a:off x="323528" y="1844824"/>
            <a:ext cx="3764606" cy="4061812"/>
          </a:xfrm>
          <a:prstGeom prst="rect">
            <a:avLst/>
          </a:prstGeom>
          <a:noFill/>
          <a:ln cap="sq" cmpd="thickThin" w="228600">
            <a:solidFill>
              <a:schemeClr val="accent3"/>
            </a:solidFill>
            <a:prstDash val="solid"/>
            <a:miter lim="800000"/>
            <a:headEnd len="sm" w="sm" type="none"/>
            <a:tailEnd len="sm" w="sm" type="none"/>
          </a:ln>
        </p:spPr>
      </p:pic>
      <p:pic>
        <p:nvPicPr>
          <p:cNvPr id="201" name="Google Shape;201;p29"/>
          <p:cNvPicPr preferRelativeResize="0"/>
          <p:nvPr/>
        </p:nvPicPr>
        <p:blipFill rotWithShape="1">
          <a:blip r:embed="rId4">
            <a:alphaModFix/>
          </a:blip>
          <a:srcRect b="0" l="0" r="0" t="0"/>
          <a:stretch/>
        </p:blipFill>
        <p:spPr>
          <a:xfrm>
            <a:off x="4499993" y="548680"/>
            <a:ext cx="4320479" cy="4709568"/>
          </a:xfrm>
          <a:prstGeom prst="rect">
            <a:avLst/>
          </a:prstGeom>
          <a:noFill/>
          <a:ln cap="sq" cmpd="thickThin" w="228600">
            <a:solidFill>
              <a:schemeClr val="accent3"/>
            </a:solidFill>
            <a:prstDash val="solid"/>
            <a:miter lim="800000"/>
            <a:headEnd len="sm" w="sm" type="none"/>
            <a:tailEnd len="sm" w="sm" type="none"/>
          </a:ln>
        </p:spPr>
      </p:pic>
      <p:pic>
        <p:nvPicPr>
          <p:cNvPr id="202" name="Google Shape;202;p29"/>
          <p:cNvPicPr preferRelativeResize="0"/>
          <p:nvPr/>
        </p:nvPicPr>
        <p:blipFill rotWithShape="1">
          <a:blip r:embed="rId5">
            <a:alphaModFix/>
          </a:blip>
          <a:srcRect b="0" l="0" r="0" t="0"/>
          <a:stretch/>
        </p:blipFill>
        <p:spPr>
          <a:xfrm>
            <a:off x="323528" y="332656"/>
            <a:ext cx="2225612" cy="7579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0"/>
          <p:cNvPicPr preferRelativeResize="0"/>
          <p:nvPr/>
        </p:nvPicPr>
        <p:blipFill rotWithShape="1">
          <a:blip r:embed="rId3">
            <a:alphaModFix/>
          </a:blip>
          <a:srcRect b="0" l="0" r="0" t="0"/>
          <a:stretch/>
        </p:blipFill>
        <p:spPr>
          <a:xfrm>
            <a:off x="323529" y="1628800"/>
            <a:ext cx="4032447" cy="4610500"/>
          </a:xfrm>
          <a:prstGeom prst="rect">
            <a:avLst/>
          </a:prstGeom>
          <a:noFill/>
          <a:ln cap="sq" cmpd="thickThin" w="228600">
            <a:solidFill>
              <a:srgbClr val="002060"/>
            </a:solidFill>
            <a:prstDash val="solid"/>
            <a:miter lim="800000"/>
            <a:headEnd len="sm" w="sm" type="none"/>
            <a:tailEnd len="sm" w="sm" type="none"/>
          </a:ln>
        </p:spPr>
      </p:pic>
      <p:pic>
        <p:nvPicPr>
          <p:cNvPr id="208" name="Google Shape;208;p30"/>
          <p:cNvPicPr preferRelativeResize="0"/>
          <p:nvPr/>
        </p:nvPicPr>
        <p:blipFill rotWithShape="1">
          <a:blip r:embed="rId4">
            <a:alphaModFix/>
          </a:blip>
          <a:srcRect b="0" l="0" r="0" t="0"/>
          <a:stretch/>
        </p:blipFill>
        <p:spPr>
          <a:xfrm>
            <a:off x="4716016" y="836712"/>
            <a:ext cx="4176464" cy="4896544"/>
          </a:xfrm>
          <a:prstGeom prst="rect">
            <a:avLst/>
          </a:prstGeom>
          <a:noFill/>
          <a:ln cap="sq" cmpd="thickThin" w="228600">
            <a:solidFill>
              <a:srgbClr val="002060"/>
            </a:solidFill>
            <a:prstDash val="solid"/>
            <a:miter lim="800000"/>
            <a:headEnd len="sm" w="sm" type="none"/>
            <a:tailEnd len="sm" w="sm" type="none"/>
          </a:ln>
        </p:spPr>
      </p:pic>
      <p:pic>
        <p:nvPicPr>
          <p:cNvPr id="209" name="Google Shape;209;p30"/>
          <p:cNvPicPr preferRelativeResize="0"/>
          <p:nvPr/>
        </p:nvPicPr>
        <p:blipFill rotWithShape="1">
          <a:blip r:embed="rId5">
            <a:alphaModFix/>
          </a:blip>
          <a:srcRect b="0" l="0" r="0" t="0"/>
          <a:stretch/>
        </p:blipFill>
        <p:spPr>
          <a:xfrm>
            <a:off x="323528" y="332656"/>
            <a:ext cx="2225612" cy="7579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1"/>
          <p:cNvPicPr preferRelativeResize="0"/>
          <p:nvPr/>
        </p:nvPicPr>
        <p:blipFill rotWithShape="1">
          <a:blip r:embed="rId3">
            <a:alphaModFix/>
          </a:blip>
          <a:srcRect b="0" l="0" r="0" t="0"/>
          <a:stretch/>
        </p:blipFill>
        <p:spPr>
          <a:xfrm>
            <a:off x="4788024" y="2708920"/>
            <a:ext cx="3977985" cy="3147333"/>
          </a:xfrm>
          <a:prstGeom prst="rect">
            <a:avLst/>
          </a:prstGeom>
          <a:noFill/>
          <a:ln cap="sq" cmpd="thickThin" w="228600">
            <a:solidFill>
              <a:srgbClr val="FFC000"/>
            </a:solidFill>
            <a:prstDash val="solid"/>
            <a:miter lim="800000"/>
            <a:headEnd len="sm" w="sm" type="none"/>
            <a:tailEnd len="sm" w="sm" type="none"/>
          </a:ln>
        </p:spPr>
      </p:pic>
      <p:pic>
        <p:nvPicPr>
          <p:cNvPr id="215" name="Google Shape;215;p31"/>
          <p:cNvPicPr preferRelativeResize="0"/>
          <p:nvPr/>
        </p:nvPicPr>
        <p:blipFill rotWithShape="1">
          <a:blip r:embed="rId4">
            <a:alphaModFix/>
          </a:blip>
          <a:srcRect b="0" l="0" r="0" t="0"/>
          <a:stretch/>
        </p:blipFill>
        <p:spPr>
          <a:xfrm>
            <a:off x="179512" y="3140968"/>
            <a:ext cx="4230752" cy="2502698"/>
          </a:xfrm>
          <a:prstGeom prst="rect">
            <a:avLst/>
          </a:prstGeom>
          <a:noFill/>
          <a:ln>
            <a:noFill/>
          </a:ln>
        </p:spPr>
      </p:pic>
      <p:sp>
        <p:nvSpPr>
          <p:cNvPr id="216" name="Google Shape;216;p31"/>
          <p:cNvSpPr/>
          <p:nvPr/>
        </p:nvSpPr>
        <p:spPr>
          <a:xfrm>
            <a:off x="2339752" y="1412776"/>
            <a:ext cx="520527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2400" u="sng">
                <a:solidFill>
                  <a:srgbClr val="0C0C0C"/>
                </a:solidFill>
                <a:latin typeface="Times New Roman"/>
                <a:ea typeface="Times New Roman"/>
                <a:cs typeface="Times New Roman"/>
                <a:sym typeface="Times New Roman"/>
              </a:rPr>
              <a:t>Now we will plot the numerical columns</a:t>
            </a:r>
            <a:endParaRPr sz="2400" u="sng">
              <a:solidFill>
                <a:srgbClr val="0C0C0C"/>
              </a:solidFill>
              <a:latin typeface="Times New Roman"/>
              <a:ea typeface="Times New Roman"/>
              <a:cs typeface="Times New Roman"/>
              <a:sym typeface="Times New Roman"/>
            </a:endParaRPr>
          </a:p>
        </p:txBody>
      </p:sp>
      <p:pic>
        <p:nvPicPr>
          <p:cNvPr id="217" name="Google Shape;217;p31"/>
          <p:cNvPicPr preferRelativeResize="0"/>
          <p:nvPr/>
        </p:nvPicPr>
        <p:blipFill rotWithShape="1">
          <a:blip r:embed="rId5">
            <a:alphaModFix/>
          </a:blip>
          <a:srcRect b="0" l="0" r="0" t="0"/>
          <a:stretch/>
        </p:blipFill>
        <p:spPr>
          <a:xfrm>
            <a:off x="323528" y="332656"/>
            <a:ext cx="2225612" cy="7579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p:nvPr/>
        </p:nvSpPr>
        <p:spPr>
          <a:xfrm>
            <a:off x="971600" y="1772816"/>
            <a:ext cx="3858685"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2400" u="sng">
                <a:solidFill>
                  <a:srgbClr val="0070C0"/>
                </a:solidFill>
                <a:latin typeface="Arial Black"/>
                <a:ea typeface="Arial Black"/>
                <a:cs typeface="Arial Black"/>
                <a:sym typeface="Arial Black"/>
              </a:rPr>
              <a:t>TABLE OF CONTENTS</a:t>
            </a:r>
            <a:endParaRPr b="1" sz="2400" u="sng">
              <a:solidFill>
                <a:srgbClr val="0070C0"/>
              </a:solidFill>
              <a:latin typeface="Arial Black"/>
              <a:ea typeface="Arial Black"/>
              <a:cs typeface="Arial Black"/>
              <a:sym typeface="Arial Black"/>
            </a:endParaRPr>
          </a:p>
        </p:txBody>
      </p:sp>
      <p:sp>
        <p:nvSpPr>
          <p:cNvPr id="94" name="Google Shape;94;p14"/>
          <p:cNvSpPr/>
          <p:nvPr/>
        </p:nvSpPr>
        <p:spPr>
          <a:xfrm>
            <a:off x="899592" y="2636912"/>
            <a:ext cx="4572000" cy="156966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205867"/>
              </a:buClr>
              <a:buSzPts val="2400"/>
              <a:buFont typeface="Arial"/>
              <a:buChar char="•"/>
            </a:pPr>
            <a:r>
              <a:rPr b="1" lang="en-IN" sz="2400">
                <a:solidFill>
                  <a:srgbClr val="205867"/>
                </a:solidFill>
                <a:latin typeface="Times New Roman"/>
                <a:ea typeface="Times New Roman"/>
                <a:cs typeface="Times New Roman"/>
                <a:sym typeface="Times New Roman"/>
              </a:rPr>
              <a:t>Introduction</a:t>
            </a:r>
            <a:endParaRPr b="1" sz="2400">
              <a:solidFill>
                <a:srgbClr val="205867"/>
              </a:solidFill>
              <a:latin typeface="Times New Roman"/>
              <a:ea typeface="Times New Roman"/>
              <a:cs typeface="Times New Roman"/>
              <a:sym typeface="Times New Roman"/>
            </a:endParaRPr>
          </a:p>
          <a:p>
            <a:pPr indent="-285750" lvl="0" marL="285750" marR="0" rtl="0" algn="l">
              <a:spcBef>
                <a:spcPts val="0"/>
              </a:spcBef>
              <a:spcAft>
                <a:spcPts val="0"/>
              </a:spcAft>
              <a:buClr>
                <a:srgbClr val="205867"/>
              </a:buClr>
              <a:buSzPts val="2400"/>
              <a:buFont typeface="Arial"/>
              <a:buChar char="•"/>
            </a:pPr>
            <a:r>
              <a:rPr b="1" lang="en-IN" sz="2400">
                <a:solidFill>
                  <a:srgbClr val="205867"/>
                </a:solidFill>
                <a:latin typeface="Times New Roman"/>
                <a:ea typeface="Times New Roman"/>
                <a:cs typeface="Times New Roman"/>
                <a:sym typeface="Times New Roman"/>
              </a:rPr>
              <a:t>Analytical Problem Framing</a:t>
            </a:r>
            <a:endParaRPr/>
          </a:p>
          <a:p>
            <a:pPr indent="-285750" lvl="0" marL="285750" marR="0" rtl="0" algn="l">
              <a:spcBef>
                <a:spcPts val="0"/>
              </a:spcBef>
              <a:spcAft>
                <a:spcPts val="0"/>
              </a:spcAft>
              <a:buClr>
                <a:srgbClr val="205867"/>
              </a:buClr>
              <a:buSzPts val="2400"/>
              <a:buFont typeface="Arial"/>
              <a:buChar char="•"/>
            </a:pPr>
            <a:r>
              <a:rPr b="1" lang="en-IN" sz="2400">
                <a:solidFill>
                  <a:srgbClr val="205867"/>
                </a:solidFill>
                <a:latin typeface="Times New Roman"/>
                <a:ea typeface="Times New Roman"/>
                <a:cs typeface="Times New Roman"/>
                <a:sym typeface="Times New Roman"/>
              </a:rPr>
              <a:t>Data Pre-Processing</a:t>
            </a:r>
            <a:endParaRPr/>
          </a:p>
          <a:p>
            <a:pPr indent="-285750" lvl="0" marL="285750" marR="0" rtl="0" algn="l">
              <a:spcBef>
                <a:spcPts val="0"/>
              </a:spcBef>
              <a:spcAft>
                <a:spcPts val="0"/>
              </a:spcAft>
              <a:buClr>
                <a:srgbClr val="205867"/>
              </a:buClr>
              <a:buSzPts val="2400"/>
              <a:buFont typeface="Arial"/>
              <a:buChar char="•"/>
            </a:pPr>
            <a:r>
              <a:rPr b="1" lang="en-IN" sz="2400">
                <a:solidFill>
                  <a:srgbClr val="205867"/>
                </a:solidFill>
                <a:latin typeface="Times New Roman"/>
                <a:ea typeface="Times New Roman"/>
                <a:cs typeface="Times New Roman"/>
                <a:sym typeface="Times New Roman"/>
              </a:rPr>
              <a:t>Conclusion</a:t>
            </a:r>
            <a:endParaRPr b="1" sz="2400">
              <a:solidFill>
                <a:srgbClr val="205867"/>
              </a:solidFill>
              <a:latin typeface="Times New Roman"/>
              <a:ea typeface="Times New Roman"/>
              <a:cs typeface="Times New Roman"/>
              <a:sym typeface="Times New Roman"/>
            </a:endParaRPr>
          </a:p>
        </p:txBody>
      </p:sp>
      <p:pic>
        <p:nvPicPr>
          <p:cNvPr id="95" name="Google Shape;95;p14"/>
          <p:cNvPicPr preferRelativeResize="0"/>
          <p:nvPr/>
        </p:nvPicPr>
        <p:blipFill rotWithShape="1">
          <a:blip r:embed="rId3">
            <a:alphaModFix/>
          </a:blip>
          <a:srcRect b="0" l="0" r="0" t="0"/>
          <a:stretch/>
        </p:blipFill>
        <p:spPr>
          <a:xfrm>
            <a:off x="635251" y="653648"/>
            <a:ext cx="2009588" cy="7579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2"/>
          <p:cNvPicPr preferRelativeResize="0"/>
          <p:nvPr/>
        </p:nvPicPr>
        <p:blipFill rotWithShape="1">
          <a:blip r:embed="rId3">
            <a:alphaModFix/>
          </a:blip>
          <a:srcRect b="0" l="0" r="0" t="0"/>
          <a:stretch/>
        </p:blipFill>
        <p:spPr>
          <a:xfrm>
            <a:off x="323528" y="1700808"/>
            <a:ext cx="4023709" cy="3642676"/>
          </a:xfrm>
          <a:prstGeom prst="rect">
            <a:avLst/>
          </a:prstGeom>
          <a:noFill/>
          <a:ln cap="sq" cmpd="thickThin" w="228600">
            <a:solidFill>
              <a:srgbClr val="00B050"/>
            </a:solidFill>
            <a:prstDash val="solid"/>
            <a:miter lim="800000"/>
            <a:headEnd len="sm" w="sm" type="none"/>
            <a:tailEnd len="sm" w="sm" type="none"/>
          </a:ln>
        </p:spPr>
      </p:pic>
      <p:pic>
        <p:nvPicPr>
          <p:cNvPr id="223" name="Google Shape;223;p32"/>
          <p:cNvPicPr preferRelativeResize="0"/>
          <p:nvPr/>
        </p:nvPicPr>
        <p:blipFill rotWithShape="1">
          <a:blip r:embed="rId4">
            <a:alphaModFix/>
          </a:blip>
          <a:srcRect b="0" l="0" r="0" t="0"/>
          <a:stretch/>
        </p:blipFill>
        <p:spPr>
          <a:xfrm>
            <a:off x="4788024" y="1772816"/>
            <a:ext cx="4176464" cy="3566469"/>
          </a:xfrm>
          <a:prstGeom prst="rect">
            <a:avLst/>
          </a:prstGeom>
          <a:noFill/>
          <a:ln cap="sq" cmpd="thickThin" w="228600">
            <a:solidFill>
              <a:srgbClr val="00B050"/>
            </a:solidFill>
            <a:prstDash val="solid"/>
            <a:miter lim="800000"/>
            <a:headEnd len="sm" w="sm" type="none"/>
            <a:tailEnd len="sm" w="sm" type="none"/>
          </a:ln>
        </p:spPr>
      </p:pic>
      <p:pic>
        <p:nvPicPr>
          <p:cNvPr id="224" name="Google Shape;224;p32"/>
          <p:cNvPicPr preferRelativeResize="0"/>
          <p:nvPr/>
        </p:nvPicPr>
        <p:blipFill rotWithShape="1">
          <a:blip r:embed="rId5">
            <a:alphaModFix/>
          </a:blip>
          <a:srcRect b="0" l="0" r="0" t="0"/>
          <a:stretch/>
        </p:blipFill>
        <p:spPr>
          <a:xfrm>
            <a:off x="323528" y="332656"/>
            <a:ext cx="2225612" cy="7579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3"/>
          <p:cNvPicPr preferRelativeResize="0"/>
          <p:nvPr/>
        </p:nvPicPr>
        <p:blipFill rotWithShape="1">
          <a:blip r:embed="rId3">
            <a:alphaModFix/>
          </a:blip>
          <a:srcRect b="0" l="0" r="0" t="0"/>
          <a:stretch/>
        </p:blipFill>
        <p:spPr>
          <a:xfrm>
            <a:off x="1331640" y="1844824"/>
            <a:ext cx="6485182" cy="3696020"/>
          </a:xfrm>
          <a:prstGeom prst="rect">
            <a:avLst/>
          </a:prstGeom>
          <a:noFill/>
          <a:ln cap="sq" cmpd="thickThin" w="228600">
            <a:solidFill>
              <a:srgbClr val="00B050"/>
            </a:solidFill>
            <a:prstDash val="solid"/>
            <a:miter lim="800000"/>
            <a:headEnd len="sm" w="sm" type="none"/>
            <a:tailEnd len="sm" w="sm" type="none"/>
          </a:ln>
        </p:spPr>
      </p:pic>
      <p:pic>
        <p:nvPicPr>
          <p:cNvPr id="230" name="Google Shape;230;p33"/>
          <p:cNvPicPr preferRelativeResize="0"/>
          <p:nvPr/>
        </p:nvPicPr>
        <p:blipFill rotWithShape="1">
          <a:blip r:embed="rId4">
            <a:alphaModFix/>
          </a:blip>
          <a:srcRect b="0" l="0" r="0" t="0"/>
          <a:stretch/>
        </p:blipFill>
        <p:spPr>
          <a:xfrm>
            <a:off x="323528" y="332656"/>
            <a:ext cx="2225612" cy="7579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4"/>
          <p:cNvPicPr preferRelativeResize="0"/>
          <p:nvPr/>
        </p:nvPicPr>
        <p:blipFill rotWithShape="1">
          <a:blip r:embed="rId3">
            <a:alphaModFix/>
          </a:blip>
          <a:srcRect b="0" l="0" r="0" t="0"/>
          <a:stretch/>
        </p:blipFill>
        <p:spPr>
          <a:xfrm>
            <a:off x="179512" y="548680"/>
            <a:ext cx="4752528" cy="3174547"/>
          </a:xfrm>
          <a:prstGeom prst="rect">
            <a:avLst/>
          </a:prstGeom>
          <a:noFill/>
          <a:ln cap="sq" cmpd="thickThin" w="88900">
            <a:solidFill>
              <a:srgbClr val="00B050"/>
            </a:solidFill>
            <a:prstDash val="solid"/>
            <a:miter lim="800000"/>
            <a:headEnd len="sm" w="sm" type="none"/>
            <a:tailEnd len="sm" w="sm" type="none"/>
          </a:ln>
        </p:spPr>
      </p:pic>
      <p:pic>
        <p:nvPicPr>
          <p:cNvPr id="236" name="Google Shape;236;p34"/>
          <p:cNvPicPr preferRelativeResize="0"/>
          <p:nvPr/>
        </p:nvPicPr>
        <p:blipFill rotWithShape="1">
          <a:blip r:embed="rId4">
            <a:alphaModFix/>
          </a:blip>
          <a:srcRect b="0" l="0" r="0" t="0"/>
          <a:stretch/>
        </p:blipFill>
        <p:spPr>
          <a:xfrm>
            <a:off x="5004048" y="2780928"/>
            <a:ext cx="3960441" cy="3482642"/>
          </a:xfrm>
          <a:prstGeom prst="rect">
            <a:avLst/>
          </a:prstGeom>
          <a:noFill/>
          <a:ln cap="sq" cmpd="thickThin" w="88900">
            <a:solidFill>
              <a:srgbClr val="00B050"/>
            </a:solidFill>
            <a:prstDash val="solid"/>
            <a:miter lim="800000"/>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35"/>
          <p:cNvPicPr preferRelativeResize="0"/>
          <p:nvPr/>
        </p:nvPicPr>
        <p:blipFill rotWithShape="1">
          <a:blip r:embed="rId3">
            <a:alphaModFix/>
          </a:blip>
          <a:srcRect b="0" l="0" r="0" t="0"/>
          <a:stretch/>
        </p:blipFill>
        <p:spPr>
          <a:xfrm>
            <a:off x="323529" y="1988840"/>
            <a:ext cx="3816423" cy="3276884"/>
          </a:xfrm>
          <a:prstGeom prst="rect">
            <a:avLst/>
          </a:prstGeom>
          <a:noFill/>
          <a:ln cap="sq" cmpd="thickThin" w="228600">
            <a:solidFill>
              <a:schemeClr val="accent1"/>
            </a:solidFill>
            <a:prstDash val="solid"/>
            <a:miter lim="800000"/>
            <a:headEnd len="sm" w="sm" type="none"/>
            <a:tailEnd len="sm" w="sm" type="none"/>
          </a:ln>
        </p:spPr>
      </p:pic>
      <p:pic>
        <p:nvPicPr>
          <p:cNvPr id="242" name="Google Shape;242;p35"/>
          <p:cNvPicPr preferRelativeResize="0"/>
          <p:nvPr/>
        </p:nvPicPr>
        <p:blipFill rotWithShape="1">
          <a:blip r:embed="rId4">
            <a:alphaModFix/>
          </a:blip>
          <a:srcRect b="0" l="0" r="0" t="0"/>
          <a:stretch/>
        </p:blipFill>
        <p:spPr>
          <a:xfrm>
            <a:off x="4716017" y="1844824"/>
            <a:ext cx="4032447" cy="3284505"/>
          </a:xfrm>
          <a:prstGeom prst="rect">
            <a:avLst/>
          </a:prstGeom>
          <a:noFill/>
          <a:ln cap="sq" cmpd="thickThin" w="228600">
            <a:solidFill>
              <a:schemeClr val="accent1"/>
            </a:solidFill>
            <a:prstDash val="solid"/>
            <a:miter lim="800000"/>
            <a:headEnd len="sm" w="sm" type="none"/>
            <a:tailEnd len="sm" w="sm" type="none"/>
          </a:ln>
        </p:spPr>
      </p:pic>
      <p:pic>
        <p:nvPicPr>
          <p:cNvPr id="243" name="Google Shape;243;p35"/>
          <p:cNvPicPr preferRelativeResize="0"/>
          <p:nvPr/>
        </p:nvPicPr>
        <p:blipFill rotWithShape="1">
          <a:blip r:embed="rId5">
            <a:alphaModFix/>
          </a:blip>
          <a:srcRect b="0" l="0" r="0" t="0"/>
          <a:stretch/>
        </p:blipFill>
        <p:spPr>
          <a:xfrm>
            <a:off x="323528" y="332656"/>
            <a:ext cx="2225612" cy="7579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6"/>
          <p:cNvPicPr preferRelativeResize="0"/>
          <p:nvPr/>
        </p:nvPicPr>
        <p:blipFill rotWithShape="1">
          <a:blip r:embed="rId3">
            <a:alphaModFix/>
          </a:blip>
          <a:srcRect b="0" l="0" r="0" t="0"/>
          <a:stretch/>
        </p:blipFill>
        <p:spPr>
          <a:xfrm>
            <a:off x="179513" y="2204864"/>
            <a:ext cx="4464496" cy="3513124"/>
          </a:xfrm>
          <a:prstGeom prst="rect">
            <a:avLst/>
          </a:prstGeom>
          <a:noFill/>
          <a:ln cap="sq" cmpd="thickThin" w="88900">
            <a:solidFill>
              <a:srgbClr val="00B0F0"/>
            </a:solidFill>
            <a:prstDash val="solid"/>
            <a:miter lim="800000"/>
            <a:headEnd len="sm" w="sm" type="none"/>
            <a:tailEnd len="sm" w="sm" type="none"/>
          </a:ln>
        </p:spPr>
      </p:pic>
      <p:pic>
        <p:nvPicPr>
          <p:cNvPr id="249" name="Google Shape;249;p36"/>
          <p:cNvPicPr preferRelativeResize="0"/>
          <p:nvPr/>
        </p:nvPicPr>
        <p:blipFill rotWithShape="1">
          <a:blip r:embed="rId4">
            <a:alphaModFix/>
          </a:blip>
          <a:srcRect b="0" l="0" r="0" t="0"/>
          <a:stretch/>
        </p:blipFill>
        <p:spPr>
          <a:xfrm>
            <a:off x="4932041" y="2276872"/>
            <a:ext cx="4032448" cy="3391194"/>
          </a:xfrm>
          <a:prstGeom prst="rect">
            <a:avLst/>
          </a:prstGeom>
          <a:noFill/>
          <a:ln cap="sq" cmpd="thickThin" w="88900">
            <a:solidFill>
              <a:srgbClr val="00B0F0"/>
            </a:solidFill>
            <a:prstDash val="solid"/>
            <a:miter lim="800000"/>
            <a:headEnd len="sm" w="sm" type="none"/>
            <a:tailEnd len="sm" w="sm" type="none"/>
          </a:ln>
        </p:spPr>
      </p:pic>
      <p:pic>
        <p:nvPicPr>
          <p:cNvPr id="250" name="Google Shape;250;p36"/>
          <p:cNvPicPr preferRelativeResize="0"/>
          <p:nvPr/>
        </p:nvPicPr>
        <p:blipFill rotWithShape="1">
          <a:blip r:embed="rId5">
            <a:alphaModFix/>
          </a:blip>
          <a:srcRect b="0" l="0" r="0" t="0"/>
          <a:stretch/>
        </p:blipFill>
        <p:spPr>
          <a:xfrm>
            <a:off x="323528" y="548680"/>
            <a:ext cx="2225612" cy="7579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7"/>
          <p:cNvPicPr preferRelativeResize="0"/>
          <p:nvPr/>
        </p:nvPicPr>
        <p:blipFill rotWithShape="1">
          <a:blip r:embed="rId3">
            <a:alphaModFix/>
          </a:blip>
          <a:srcRect b="0" l="0" r="0" t="0"/>
          <a:stretch/>
        </p:blipFill>
        <p:spPr>
          <a:xfrm>
            <a:off x="1187624" y="1916832"/>
            <a:ext cx="7033870" cy="3330229"/>
          </a:xfrm>
          <a:prstGeom prst="rect">
            <a:avLst/>
          </a:prstGeom>
          <a:noFill/>
          <a:ln cap="sq" cmpd="thickThin" w="88900">
            <a:solidFill>
              <a:srgbClr val="000000"/>
            </a:solidFill>
            <a:prstDash val="solid"/>
            <a:miter lim="800000"/>
            <a:headEnd len="sm" w="sm" type="none"/>
            <a:tailEnd len="sm" w="sm" type="none"/>
          </a:ln>
        </p:spPr>
      </p:pic>
      <p:pic>
        <p:nvPicPr>
          <p:cNvPr id="256" name="Google Shape;256;p37"/>
          <p:cNvPicPr preferRelativeResize="0"/>
          <p:nvPr/>
        </p:nvPicPr>
        <p:blipFill rotWithShape="1">
          <a:blip r:embed="rId4">
            <a:alphaModFix/>
          </a:blip>
          <a:srcRect b="0" l="0" r="0" t="0"/>
          <a:stretch/>
        </p:blipFill>
        <p:spPr>
          <a:xfrm>
            <a:off x="323528" y="548680"/>
            <a:ext cx="2225612" cy="75790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8"/>
          <p:cNvPicPr preferRelativeResize="0"/>
          <p:nvPr/>
        </p:nvPicPr>
        <p:blipFill rotWithShape="1">
          <a:blip r:embed="rId3">
            <a:alphaModFix/>
          </a:blip>
          <a:srcRect b="0" l="0" r="0" t="0"/>
          <a:stretch/>
        </p:blipFill>
        <p:spPr>
          <a:xfrm>
            <a:off x="1403648" y="2204864"/>
            <a:ext cx="6576630" cy="3642676"/>
          </a:xfrm>
          <a:prstGeom prst="rect">
            <a:avLst/>
          </a:prstGeom>
          <a:noFill/>
          <a:ln cap="sq" cmpd="sng" w="127000">
            <a:solidFill>
              <a:schemeClr val="accent1"/>
            </a:solidFill>
            <a:prstDash val="solid"/>
            <a:miter lim="800000"/>
            <a:headEnd len="sm" w="sm" type="none"/>
            <a:tailEnd len="sm" w="sm" type="none"/>
          </a:ln>
          <a:effectLst>
            <a:outerShdw blurRad="57150" rotWithShape="0" algn="tl" dir="2700000" dist="50800">
              <a:srgbClr val="000000">
                <a:alpha val="40000"/>
              </a:srgbClr>
            </a:outerShdw>
          </a:effectLst>
        </p:spPr>
      </p:pic>
      <p:pic>
        <p:nvPicPr>
          <p:cNvPr id="262" name="Google Shape;262;p38"/>
          <p:cNvPicPr preferRelativeResize="0"/>
          <p:nvPr/>
        </p:nvPicPr>
        <p:blipFill rotWithShape="1">
          <a:blip r:embed="rId4">
            <a:alphaModFix/>
          </a:blip>
          <a:srcRect b="0" l="0" r="0" t="0"/>
          <a:stretch/>
        </p:blipFill>
        <p:spPr>
          <a:xfrm>
            <a:off x="395536" y="548680"/>
            <a:ext cx="2225612" cy="7579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9"/>
          <p:cNvPicPr preferRelativeResize="0"/>
          <p:nvPr/>
        </p:nvPicPr>
        <p:blipFill rotWithShape="1">
          <a:blip r:embed="rId3">
            <a:alphaModFix/>
          </a:blip>
          <a:srcRect b="0" l="0" r="0" t="0"/>
          <a:stretch/>
        </p:blipFill>
        <p:spPr>
          <a:xfrm>
            <a:off x="323528" y="2276872"/>
            <a:ext cx="4248472" cy="3337849"/>
          </a:xfrm>
          <a:prstGeom prst="rect">
            <a:avLst/>
          </a:prstGeom>
          <a:noFill/>
          <a:ln cap="sq" cmpd="thickThin" w="228600">
            <a:solidFill>
              <a:srgbClr val="0070C0"/>
            </a:solidFill>
            <a:prstDash val="solid"/>
            <a:miter lim="800000"/>
            <a:headEnd len="sm" w="sm" type="none"/>
            <a:tailEnd len="sm" w="sm" type="none"/>
          </a:ln>
        </p:spPr>
      </p:pic>
      <p:pic>
        <p:nvPicPr>
          <p:cNvPr id="268" name="Google Shape;268;p39"/>
          <p:cNvPicPr preferRelativeResize="0"/>
          <p:nvPr/>
        </p:nvPicPr>
        <p:blipFill rotWithShape="1">
          <a:blip r:embed="rId4">
            <a:alphaModFix/>
          </a:blip>
          <a:srcRect b="0" l="0" r="0" t="0"/>
          <a:stretch/>
        </p:blipFill>
        <p:spPr>
          <a:xfrm>
            <a:off x="5076056" y="2204864"/>
            <a:ext cx="3816424" cy="3456384"/>
          </a:xfrm>
          <a:prstGeom prst="rect">
            <a:avLst/>
          </a:prstGeom>
          <a:noFill/>
          <a:ln cap="sq" cmpd="thickThin" w="228600">
            <a:solidFill>
              <a:srgbClr val="0070C0"/>
            </a:solidFill>
            <a:prstDash val="solid"/>
            <a:miter lim="800000"/>
            <a:headEnd len="sm" w="sm" type="none"/>
            <a:tailEnd len="sm" w="sm" type="none"/>
          </a:ln>
        </p:spPr>
      </p:pic>
      <p:pic>
        <p:nvPicPr>
          <p:cNvPr id="269" name="Google Shape;269;p39"/>
          <p:cNvPicPr preferRelativeResize="0"/>
          <p:nvPr/>
        </p:nvPicPr>
        <p:blipFill rotWithShape="1">
          <a:blip r:embed="rId5">
            <a:alphaModFix/>
          </a:blip>
          <a:srcRect b="0" l="0" r="0" t="0"/>
          <a:stretch/>
        </p:blipFill>
        <p:spPr>
          <a:xfrm>
            <a:off x="323528" y="548680"/>
            <a:ext cx="2225612" cy="75790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b="0" l="0" r="0" t="0"/>
          <a:stretch/>
        </p:blipFill>
        <p:spPr>
          <a:xfrm>
            <a:off x="323528" y="2348880"/>
            <a:ext cx="8481795" cy="3482642"/>
          </a:xfrm>
          <a:prstGeom prst="rect">
            <a:avLst/>
          </a:prstGeom>
          <a:noFill/>
          <a:ln cap="sq" cmpd="thickThin" w="228600">
            <a:solidFill>
              <a:srgbClr val="0070C0"/>
            </a:solidFill>
            <a:prstDash val="solid"/>
            <a:miter lim="800000"/>
            <a:headEnd len="sm" w="sm" type="none"/>
            <a:tailEnd len="sm" w="sm" type="none"/>
          </a:ln>
        </p:spPr>
      </p:pic>
      <p:pic>
        <p:nvPicPr>
          <p:cNvPr id="275" name="Google Shape;275;p40"/>
          <p:cNvPicPr preferRelativeResize="0"/>
          <p:nvPr/>
        </p:nvPicPr>
        <p:blipFill rotWithShape="1">
          <a:blip r:embed="rId4">
            <a:alphaModFix/>
          </a:blip>
          <a:srcRect b="0" l="0" r="0" t="0"/>
          <a:stretch/>
        </p:blipFill>
        <p:spPr>
          <a:xfrm>
            <a:off x="323528" y="548680"/>
            <a:ext cx="2225612" cy="75790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1"/>
          <p:cNvPicPr preferRelativeResize="0"/>
          <p:nvPr/>
        </p:nvPicPr>
        <p:blipFill rotWithShape="1">
          <a:blip r:embed="rId3">
            <a:alphaModFix/>
          </a:blip>
          <a:srcRect b="0" l="0" r="0" t="0"/>
          <a:stretch/>
        </p:blipFill>
        <p:spPr>
          <a:xfrm>
            <a:off x="179513" y="2060848"/>
            <a:ext cx="4392488" cy="3482642"/>
          </a:xfrm>
          <a:prstGeom prst="rect">
            <a:avLst/>
          </a:prstGeom>
          <a:noFill/>
          <a:ln cap="sq" cmpd="thickThin" w="88900">
            <a:solidFill>
              <a:srgbClr val="C2D59B"/>
            </a:solidFill>
            <a:prstDash val="solid"/>
            <a:miter lim="800000"/>
            <a:headEnd len="sm" w="sm" type="none"/>
            <a:tailEnd len="sm" w="sm" type="none"/>
          </a:ln>
        </p:spPr>
      </p:pic>
      <p:pic>
        <p:nvPicPr>
          <p:cNvPr id="281" name="Google Shape;281;p41"/>
          <p:cNvPicPr preferRelativeResize="0"/>
          <p:nvPr/>
        </p:nvPicPr>
        <p:blipFill rotWithShape="1">
          <a:blip r:embed="rId4">
            <a:alphaModFix/>
          </a:blip>
          <a:srcRect b="0" l="0" r="0" t="0"/>
          <a:stretch/>
        </p:blipFill>
        <p:spPr>
          <a:xfrm>
            <a:off x="4788024" y="2060848"/>
            <a:ext cx="4168501" cy="3497883"/>
          </a:xfrm>
          <a:prstGeom prst="rect">
            <a:avLst/>
          </a:prstGeom>
          <a:noFill/>
          <a:ln cap="sq" cmpd="thickThin" w="88900">
            <a:solidFill>
              <a:srgbClr val="C2D59B"/>
            </a:solidFill>
            <a:prstDash val="solid"/>
            <a:miter lim="800000"/>
            <a:headEnd len="sm" w="sm" type="none"/>
            <a:tailEnd len="sm" w="sm" type="none"/>
          </a:ln>
        </p:spPr>
      </p:pic>
      <p:pic>
        <p:nvPicPr>
          <p:cNvPr id="282" name="Google Shape;282;p41"/>
          <p:cNvPicPr preferRelativeResize="0"/>
          <p:nvPr/>
        </p:nvPicPr>
        <p:blipFill rotWithShape="1">
          <a:blip r:embed="rId5">
            <a:alphaModFix/>
          </a:blip>
          <a:srcRect b="0" l="0" r="0" t="0"/>
          <a:stretch/>
        </p:blipFill>
        <p:spPr>
          <a:xfrm>
            <a:off x="323528" y="548680"/>
            <a:ext cx="2225612" cy="7579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p:nvPr/>
        </p:nvSpPr>
        <p:spPr>
          <a:xfrm>
            <a:off x="2771800" y="404664"/>
            <a:ext cx="554260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4800" u="sng">
                <a:solidFill>
                  <a:schemeClr val="dk1"/>
                </a:solidFill>
                <a:latin typeface="Arial Black"/>
                <a:ea typeface="Arial Black"/>
                <a:cs typeface="Arial Black"/>
                <a:sym typeface="Arial Black"/>
              </a:rPr>
              <a:t>INTRODUCTION</a:t>
            </a:r>
            <a:endParaRPr sz="4800" u="sng">
              <a:solidFill>
                <a:schemeClr val="dk1"/>
              </a:solidFill>
              <a:latin typeface="Arial Black"/>
              <a:ea typeface="Arial Black"/>
              <a:cs typeface="Arial Black"/>
              <a:sym typeface="Arial Black"/>
            </a:endParaRPr>
          </a:p>
        </p:txBody>
      </p:sp>
      <p:sp>
        <p:nvSpPr>
          <p:cNvPr id="101" name="Google Shape;101;p15"/>
          <p:cNvSpPr/>
          <p:nvPr/>
        </p:nvSpPr>
        <p:spPr>
          <a:xfrm>
            <a:off x="611560" y="1268760"/>
            <a:ext cx="7848872" cy="5324535"/>
          </a:xfrm>
          <a:prstGeom prst="rect">
            <a:avLst/>
          </a:prstGeom>
          <a:no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Times New Roman"/>
              <a:buNone/>
            </a:pPr>
            <a:r>
              <a:rPr b="0" i="0" lang="en-IN" sz="2000" u="none" cap="none" strike="noStrike">
                <a:solidFill>
                  <a:schemeClr val="dk1"/>
                </a:solidFill>
                <a:latin typeface="Times New Roman"/>
                <a:ea typeface="Times New Roman"/>
                <a:cs typeface="Times New Roman"/>
                <a:sym typeface="Times New Roman"/>
              </a:rPr>
              <a:t>Customer retention means the process of maintaining or keeping customers once you have acquired them.The goal is to build a long-lasting relationship between the brand and consumers. Once a customer becomes loyal to your brand, not only he/she will buy more from you than a normal customer but he’ll spread good words about your business, increase your reputation.</a:t>
            </a:r>
            <a:endParaRPr b="0" i="0" sz="20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2000"/>
              <a:buFont typeface="Times New Roman"/>
              <a:buNone/>
            </a:pPr>
            <a:r>
              <a:rPr b="0" i="0" lang="en-IN" sz="2000" u="none" cap="none" strike="noStrike">
                <a:solidFill>
                  <a:schemeClr val="dk1"/>
                </a:solidFill>
                <a:latin typeface="Times New Roman"/>
                <a:ea typeface="Times New Roman"/>
                <a:cs typeface="Times New Roman"/>
                <a:sym typeface="Times New Roman"/>
              </a:rPr>
              <a:t>Customer retention is most important for every business, but it's especially significant for ecommerce organizations. After all, with an online business, you lack the opportunity to connect with customers. This inability to build face-to-face relationships can cause customer churn. When we come to know about online shopping we know that now a days it’s a part of human life. </a:t>
            </a:r>
            <a:endParaRPr/>
          </a:p>
          <a:p>
            <a:pPr indent="0" lvl="0" marL="0" marR="0" rtl="0" algn="just">
              <a:lnSpc>
                <a:spcPct val="100000"/>
              </a:lnSpc>
              <a:spcBef>
                <a:spcPts val="0"/>
              </a:spcBef>
              <a:spcAft>
                <a:spcPts val="0"/>
              </a:spcAft>
              <a:buClr>
                <a:schemeClr val="dk1"/>
              </a:buClr>
              <a:buSzPts val="2000"/>
              <a:buFont typeface="Times New Roman"/>
              <a:buNone/>
            </a:pPr>
            <a:r>
              <a:rPr b="0" i="0" lang="en-IN" sz="2000" u="none" cap="none" strike="noStrike">
                <a:solidFill>
                  <a:schemeClr val="dk1"/>
                </a:solidFill>
                <a:latin typeface="Times New Roman"/>
                <a:ea typeface="Times New Roman"/>
                <a:cs typeface="Times New Roman"/>
                <a:sym typeface="Times New Roman"/>
              </a:rPr>
              <a:t>Due to online shopping people can buy anything by sitting at their home. Due to rapid growth of technology, business organizations have switched over from the traditional method of selling goods to electronic method of selling goods. Business organizations use internet as a main vehicle to conduct commercial transactions</a:t>
            </a:r>
            <a:r>
              <a:rPr b="0" i="0" lang="en-IN" sz="1800" u="none" cap="none" strike="noStrike">
                <a:solidFill>
                  <a:schemeClr val="dk1"/>
                </a:solidFill>
                <a:latin typeface="Times New Roman"/>
                <a:ea typeface="Times New Roman"/>
                <a:cs typeface="Times New Roman"/>
                <a:sym typeface="Times New Roman"/>
              </a:rPr>
              <a:t>.</a:t>
            </a:r>
            <a:endParaRPr b="0" i="0" sz="1800" u="none" cap="none" strike="noStrike">
              <a:solidFill>
                <a:schemeClr val="dk1"/>
              </a:solidFill>
              <a:latin typeface="Times New Roman"/>
              <a:ea typeface="Times New Roman"/>
              <a:cs typeface="Times New Roman"/>
              <a:sym typeface="Times New Roman"/>
            </a:endParaRPr>
          </a:p>
        </p:txBody>
      </p:sp>
      <p:pic>
        <p:nvPicPr>
          <p:cNvPr id="102" name="Google Shape;102;p15"/>
          <p:cNvPicPr preferRelativeResize="0"/>
          <p:nvPr/>
        </p:nvPicPr>
        <p:blipFill rotWithShape="1">
          <a:blip r:embed="rId3">
            <a:alphaModFix/>
          </a:blip>
          <a:srcRect b="0" l="0" r="0" t="0"/>
          <a:stretch/>
        </p:blipFill>
        <p:spPr>
          <a:xfrm>
            <a:off x="539552" y="476672"/>
            <a:ext cx="2009588" cy="75790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42"/>
          <p:cNvPicPr preferRelativeResize="0"/>
          <p:nvPr/>
        </p:nvPicPr>
        <p:blipFill rotWithShape="1">
          <a:blip r:embed="rId3">
            <a:alphaModFix/>
          </a:blip>
          <a:srcRect b="0" l="0" r="0" t="0"/>
          <a:stretch/>
        </p:blipFill>
        <p:spPr>
          <a:xfrm>
            <a:off x="179512" y="2060848"/>
            <a:ext cx="8786621" cy="3635055"/>
          </a:xfrm>
          <a:prstGeom prst="rect">
            <a:avLst/>
          </a:prstGeom>
          <a:noFill/>
          <a:ln cap="sq" cmpd="thickThin" w="88900">
            <a:solidFill>
              <a:srgbClr val="00B050"/>
            </a:solidFill>
            <a:prstDash val="solid"/>
            <a:miter lim="800000"/>
            <a:headEnd len="sm" w="sm" type="none"/>
            <a:tailEnd len="sm" w="sm" type="none"/>
          </a:ln>
        </p:spPr>
      </p:pic>
      <p:pic>
        <p:nvPicPr>
          <p:cNvPr id="288" name="Google Shape;288;p42"/>
          <p:cNvPicPr preferRelativeResize="0"/>
          <p:nvPr/>
        </p:nvPicPr>
        <p:blipFill rotWithShape="1">
          <a:blip r:embed="rId4">
            <a:alphaModFix/>
          </a:blip>
          <a:srcRect b="0" l="0" r="0" t="0"/>
          <a:stretch/>
        </p:blipFill>
        <p:spPr>
          <a:xfrm>
            <a:off x="323528" y="548680"/>
            <a:ext cx="2225612" cy="7579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p:nvPr/>
        </p:nvSpPr>
        <p:spPr>
          <a:xfrm>
            <a:off x="3851920" y="692696"/>
            <a:ext cx="373662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2800" u="sng">
                <a:solidFill>
                  <a:srgbClr val="0C0C0C"/>
                </a:solidFill>
                <a:latin typeface="Arial Black"/>
                <a:ea typeface="Arial Black"/>
                <a:cs typeface="Arial Black"/>
                <a:sym typeface="Arial Black"/>
              </a:rPr>
              <a:t>Bivariate Analysis</a:t>
            </a:r>
            <a:endParaRPr b="1" sz="2800" u="sng">
              <a:solidFill>
                <a:srgbClr val="0C0C0C"/>
              </a:solidFill>
              <a:latin typeface="Arial Black"/>
              <a:ea typeface="Arial Black"/>
              <a:cs typeface="Arial Black"/>
              <a:sym typeface="Arial Black"/>
            </a:endParaRPr>
          </a:p>
        </p:txBody>
      </p:sp>
      <p:pic>
        <p:nvPicPr>
          <p:cNvPr id="294" name="Google Shape;294;p43"/>
          <p:cNvPicPr preferRelativeResize="0"/>
          <p:nvPr/>
        </p:nvPicPr>
        <p:blipFill rotWithShape="1">
          <a:blip r:embed="rId3">
            <a:alphaModFix/>
          </a:blip>
          <a:srcRect b="0" l="0" r="0" t="0"/>
          <a:stretch/>
        </p:blipFill>
        <p:spPr>
          <a:xfrm>
            <a:off x="323528" y="548680"/>
            <a:ext cx="2225612" cy="757902"/>
          </a:xfrm>
          <a:prstGeom prst="rect">
            <a:avLst/>
          </a:prstGeom>
          <a:noFill/>
          <a:ln>
            <a:noFill/>
          </a:ln>
        </p:spPr>
      </p:pic>
      <p:pic>
        <p:nvPicPr>
          <p:cNvPr id="295" name="Google Shape;295;p43"/>
          <p:cNvPicPr preferRelativeResize="0"/>
          <p:nvPr/>
        </p:nvPicPr>
        <p:blipFill rotWithShape="1">
          <a:blip r:embed="rId4">
            <a:alphaModFix/>
          </a:blip>
          <a:srcRect b="0" l="0" r="0" t="0"/>
          <a:stretch/>
        </p:blipFill>
        <p:spPr>
          <a:xfrm>
            <a:off x="323528" y="1916832"/>
            <a:ext cx="8280920" cy="2664296"/>
          </a:xfrm>
          <a:prstGeom prst="rect">
            <a:avLst/>
          </a:prstGeom>
          <a:noFill/>
          <a:ln>
            <a:noFill/>
          </a:ln>
        </p:spPr>
      </p:pic>
      <p:sp>
        <p:nvSpPr>
          <p:cNvPr id="296" name="Google Shape;296;p43"/>
          <p:cNvSpPr/>
          <p:nvPr/>
        </p:nvSpPr>
        <p:spPr>
          <a:xfrm>
            <a:off x="1835696" y="5157192"/>
            <a:ext cx="5580112"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2000">
                <a:solidFill>
                  <a:schemeClr val="dk1"/>
                </a:solidFill>
                <a:latin typeface="Times New Roman"/>
                <a:ea typeface="Times New Roman"/>
                <a:cs typeface="Times New Roman"/>
                <a:sym typeface="Times New Roman"/>
              </a:rPr>
              <a:t>Coding's I have used to plot the bivariate analysis</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44"/>
          <p:cNvPicPr preferRelativeResize="0"/>
          <p:nvPr/>
        </p:nvPicPr>
        <p:blipFill rotWithShape="1">
          <a:blip r:embed="rId3">
            <a:alphaModFix/>
          </a:blip>
          <a:srcRect b="0" l="0" r="0" t="0"/>
          <a:stretch/>
        </p:blipFill>
        <p:spPr>
          <a:xfrm>
            <a:off x="179512" y="1772816"/>
            <a:ext cx="4229467" cy="4602879"/>
          </a:xfrm>
          <a:prstGeom prst="rect">
            <a:avLst/>
          </a:prstGeom>
          <a:noFill/>
          <a:ln cap="flat" cmpd="sng" w="9525">
            <a:solidFill>
              <a:srgbClr val="00B050"/>
            </a:solidFill>
            <a:prstDash val="solid"/>
            <a:round/>
            <a:headEnd len="sm" w="sm" type="none"/>
            <a:tailEnd len="sm" w="sm" type="none"/>
          </a:ln>
        </p:spPr>
      </p:pic>
      <p:pic>
        <p:nvPicPr>
          <p:cNvPr id="302" name="Google Shape;302;p44"/>
          <p:cNvPicPr preferRelativeResize="0"/>
          <p:nvPr/>
        </p:nvPicPr>
        <p:blipFill rotWithShape="1">
          <a:blip r:embed="rId4">
            <a:alphaModFix/>
          </a:blip>
          <a:srcRect b="0" l="0" r="0" t="0"/>
          <a:stretch/>
        </p:blipFill>
        <p:spPr>
          <a:xfrm>
            <a:off x="4788024" y="1772816"/>
            <a:ext cx="3947502" cy="4550311"/>
          </a:xfrm>
          <a:prstGeom prst="rect">
            <a:avLst/>
          </a:prstGeom>
          <a:noFill/>
          <a:ln cap="flat" cmpd="sng" w="9525">
            <a:solidFill>
              <a:srgbClr val="00B050"/>
            </a:solidFill>
            <a:prstDash val="solid"/>
            <a:round/>
            <a:headEnd len="sm" w="sm" type="none"/>
            <a:tailEnd len="sm" w="sm" type="none"/>
          </a:ln>
        </p:spPr>
      </p:pic>
      <p:pic>
        <p:nvPicPr>
          <p:cNvPr id="303" name="Google Shape;303;p44"/>
          <p:cNvPicPr preferRelativeResize="0"/>
          <p:nvPr/>
        </p:nvPicPr>
        <p:blipFill rotWithShape="1">
          <a:blip r:embed="rId5">
            <a:alphaModFix/>
          </a:blip>
          <a:srcRect b="0" l="0" r="0" t="0"/>
          <a:stretch/>
        </p:blipFill>
        <p:spPr>
          <a:xfrm>
            <a:off x="323528" y="548680"/>
            <a:ext cx="2225612" cy="75790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45"/>
          <p:cNvPicPr preferRelativeResize="0"/>
          <p:nvPr/>
        </p:nvPicPr>
        <p:blipFill rotWithShape="1">
          <a:blip r:embed="rId3">
            <a:alphaModFix/>
          </a:blip>
          <a:srcRect b="0" l="0" r="0" t="0"/>
          <a:stretch/>
        </p:blipFill>
        <p:spPr>
          <a:xfrm>
            <a:off x="323528" y="1700808"/>
            <a:ext cx="4130398" cy="4717189"/>
          </a:xfrm>
          <a:prstGeom prst="rect">
            <a:avLst/>
          </a:prstGeom>
          <a:noFill/>
          <a:ln>
            <a:noFill/>
          </a:ln>
        </p:spPr>
      </p:pic>
      <p:pic>
        <p:nvPicPr>
          <p:cNvPr id="309" name="Google Shape;309;p45"/>
          <p:cNvPicPr preferRelativeResize="0"/>
          <p:nvPr/>
        </p:nvPicPr>
        <p:blipFill rotWithShape="1">
          <a:blip r:embed="rId4">
            <a:alphaModFix/>
          </a:blip>
          <a:srcRect b="0" l="0" r="0" t="0"/>
          <a:stretch/>
        </p:blipFill>
        <p:spPr>
          <a:xfrm>
            <a:off x="4788024" y="1700808"/>
            <a:ext cx="4031329" cy="4686706"/>
          </a:xfrm>
          <a:prstGeom prst="rect">
            <a:avLst/>
          </a:prstGeom>
          <a:noFill/>
          <a:ln>
            <a:noFill/>
          </a:ln>
        </p:spPr>
      </p:pic>
      <p:pic>
        <p:nvPicPr>
          <p:cNvPr id="310" name="Google Shape;310;p45"/>
          <p:cNvPicPr preferRelativeResize="0"/>
          <p:nvPr/>
        </p:nvPicPr>
        <p:blipFill rotWithShape="1">
          <a:blip r:embed="rId5">
            <a:alphaModFix/>
          </a:blip>
          <a:srcRect b="0" l="0" r="0" t="0"/>
          <a:stretch/>
        </p:blipFill>
        <p:spPr>
          <a:xfrm>
            <a:off x="323528" y="548680"/>
            <a:ext cx="2808312" cy="75790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46"/>
          <p:cNvPicPr preferRelativeResize="0"/>
          <p:nvPr/>
        </p:nvPicPr>
        <p:blipFill rotWithShape="1">
          <a:blip r:embed="rId3">
            <a:alphaModFix/>
          </a:blip>
          <a:srcRect b="0" l="0" r="0" t="0"/>
          <a:stretch/>
        </p:blipFill>
        <p:spPr>
          <a:xfrm>
            <a:off x="323528" y="1412776"/>
            <a:ext cx="3901778" cy="4785775"/>
          </a:xfrm>
          <a:prstGeom prst="rect">
            <a:avLst/>
          </a:prstGeom>
          <a:noFill/>
          <a:ln>
            <a:noFill/>
          </a:ln>
        </p:spPr>
      </p:pic>
      <p:pic>
        <p:nvPicPr>
          <p:cNvPr id="316" name="Google Shape;316;p46"/>
          <p:cNvPicPr preferRelativeResize="0"/>
          <p:nvPr/>
        </p:nvPicPr>
        <p:blipFill rotWithShape="1">
          <a:blip r:embed="rId4">
            <a:alphaModFix/>
          </a:blip>
          <a:srcRect b="0" l="0" r="0" t="0"/>
          <a:stretch/>
        </p:blipFill>
        <p:spPr>
          <a:xfrm>
            <a:off x="4572000" y="1484784"/>
            <a:ext cx="3970364" cy="4679085"/>
          </a:xfrm>
          <a:prstGeom prst="rect">
            <a:avLst/>
          </a:prstGeom>
          <a:noFill/>
          <a:ln>
            <a:noFill/>
          </a:ln>
        </p:spPr>
      </p:pic>
      <p:pic>
        <p:nvPicPr>
          <p:cNvPr id="317" name="Google Shape;317;p46"/>
          <p:cNvPicPr preferRelativeResize="0"/>
          <p:nvPr/>
        </p:nvPicPr>
        <p:blipFill rotWithShape="1">
          <a:blip r:embed="rId5">
            <a:alphaModFix/>
          </a:blip>
          <a:srcRect b="0" l="0" r="0" t="0"/>
          <a:stretch/>
        </p:blipFill>
        <p:spPr>
          <a:xfrm>
            <a:off x="323528" y="548680"/>
            <a:ext cx="2808312" cy="7579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47"/>
          <p:cNvPicPr preferRelativeResize="0"/>
          <p:nvPr/>
        </p:nvPicPr>
        <p:blipFill rotWithShape="1">
          <a:blip r:embed="rId3">
            <a:alphaModFix/>
          </a:blip>
          <a:srcRect b="0" l="0" r="0" t="0"/>
          <a:stretch/>
        </p:blipFill>
        <p:spPr>
          <a:xfrm>
            <a:off x="251520" y="1628800"/>
            <a:ext cx="3833192" cy="4694327"/>
          </a:xfrm>
          <a:prstGeom prst="rect">
            <a:avLst/>
          </a:prstGeom>
          <a:noFill/>
          <a:ln>
            <a:noFill/>
          </a:ln>
        </p:spPr>
      </p:pic>
      <p:pic>
        <p:nvPicPr>
          <p:cNvPr id="323" name="Google Shape;323;p47"/>
          <p:cNvPicPr preferRelativeResize="0"/>
          <p:nvPr/>
        </p:nvPicPr>
        <p:blipFill rotWithShape="1">
          <a:blip r:embed="rId4">
            <a:alphaModFix/>
          </a:blip>
          <a:srcRect b="0" l="0" r="0" t="0"/>
          <a:stretch/>
        </p:blipFill>
        <p:spPr>
          <a:xfrm>
            <a:off x="4932040" y="1556792"/>
            <a:ext cx="3985605" cy="4732430"/>
          </a:xfrm>
          <a:prstGeom prst="rect">
            <a:avLst/>
          </a:prstGeom>
          <a:noFill/>
          <a:ln>
            <a:noFill/>
          </a:ln>
        </p:spPr>
      </p:pic>
      <p:pic>
        <p:nvPicPr>
          <p:cNvPr id="324" name="Google Shape;324;p47"/>
          <p:cNvPicPr preferRelativeResize="0"/>
          <p:nvPr/>
        </p:nvPicPr>
        <p:blipFill rotWithShape="1">
          <a:blip r:embed="rId5">
            <a:alphaModFix/>
          </a:blip>
          <a:srcRect b="0" l="0" r="0" t="0"/>
          <a:stretch/>
        </p:blipFill>
        <p:spPr>
          <a:xfrm>
            <a:off x="323528" y="548680"/>
            <a:ext cx="2808312" cy="75790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48"/>
          <p:cNvPicPr preferRelativeResize="0"/>
          <p:nvPr/>
        </p:nvPicPr>
        <p:blipFill rotWithShape="1">
          <a:blip r:embed="rId3">
            <a:alphaModFix/>
          </a:blip>
          <a:srcRect b="0" l="0" r="0" t="0"/>
          <a:stretch/>
        </p:blipFill>
        <p:spPr>
          <a:xfrm>
            <a:off x="467544" y="1628800"/>
            <a:ext cx="4016088" cy="4633362"/>
          </a:xfrm>
          <a:prstGeom prst="rect">
            <a:avLst/>
          </a:prstGeom>
          <a:noFill/>
          <a:ln>
            <a:noFill/>
          </a:ln>
        </p:spPr>
      </p:pic>
      <p:pic>
        <p:nvPicPr>
          <p:cNvPr id="330" name="Google Shape;330;p48"/>
          <p:cNvPicPr preferRelativeResize="0"/>
          <p:nvPr/>
        </p:nvPicPr>
        <p:blipFill rotWithShape="1">
          <a:blip r:embed="rId4">
            <a:alphaModFix/>
          </a:blip>
          <a:srcRect b="0" l="0" r="0" t="0"/>
          <a:stretch/>
        </p:blipFill>
        <p:spPr>
          <a:xfrm>
            <a:off x="5004048" y="1556792"/>
            <a:ext cx="3901778" cy="4740051"/>
          </a:xfrm>
          <a:prstGeom prst="rect">
            <a:avLst/>
          </a:prstGeom>
          <a:noFill/>
          <a:ln>
            <a:noFill/>
          </a:ln>
        </p:spPr>
      </p:pic>
      <p:pic>
        <p:nvPicPr>
          <p:cNvPr id="331" name="Google Shape;331;p48"/>
          <p:cNvPicPr preferRelativeResize="0"/>
          <p:nvPr/>
        </p:nvPicPr>
        <p:blipFill rotWithShape="1">
          <a:blip r:embed="rId5">
            <a:alphaModFix/>
          </a:blip>
          <a:srcRect b="0" l="0" r="0" t="0"/>
          <a:stretch/>
        </p:blipFill>
        <p:spPr>
          <a:xfrm>
            <a:off x="323528" y="548680"/>
            <a:ext cx="2808312" cy="75790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9"/>
          <p:cNvPicPr preferRelativeResize="0"/>
          <p:nvPr/>
        </p:nvPicPr>
        <p:blipFill rotWithShape="1">
          <a:blip r:embed="rId3">
            <a:alphaModFix/>
          </a:blip>
          <a:srcRect b="0" l="0" r="0" t="0"/>
          <a:stretch/>
        </p:blipFill>
        <p:spPr>
          <a:xfrm>
            <a:off x="323528" y="1556792"/>
            <a:ext cx="3909399" cy="4922947"/>
          </a:xfrm>
          <a:prstGeom prst="rect">
            <a:avLst/>
          </a:prstGeom>
          <a:noFill/>
          <a:ln>
            <a:noFill/>
          </a:ln>
        </p:spPr>
      </p:pic>
      <p:pic>
        <p:nvPicPr>
          <p:cNvPr id="337" name="Google Shape;337;p49"/>
          <p:cNvPicPr preferRelativeResize="0"/>
          <p:nvPr/>
        </p:nvPicPr>
        <p:blipFill rotWithShape="1">
          <a:blip r:embed="rId4">
            <a:alphaModFix/>
          </a:blip>
          <a:srcRect b="0" l="0" r="0" t="0"/>
          <a:stretch/>
        </p:blipFill>
        <p:spPr>
          <a:xfrm>
            <a:off x="4499992" y="1772816"/>
            <a:ext cx="4145639" cy="4656223"/>
          </a:xfrm>
          <a:prstGeom prst="rect">
            <a:avLst/>
          </a:prstGeom>
          <a:noFill/>
          <a:ln>
            <a:noFill/>
          </a:ln>
        </p:spPr>
      </p:pic>
      <p:pic>
        <p:nvPicPr>
          <p:cNvPr id="338" name="Google Shape;338;p49"/>
          <p:cNvPicPr preferRelativeResize="0"/>
          <p:nvPr/>
        </p:nvPicPr>
        <p:blipFill rotWithShape="1">
          <a:blip r:embed="rId5">
            <a:alphaModFix/>
          </a:blip>
          <a:srcRect b="0" l="0" r="0" t="0"/>
          <a:stretch/>
        </p:blipFill>
        <p:spPr>
          <a:xfrm>
            <a:off x="323528" y="548680"/>
            <a:ext cx="2808312" cy="75790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50"/>
          <p:cNvPicPr preferRelativeResize="0"/>
          <p:nvPr/>
        </p:nvPicPr>
        <p:blipFill rotWithShape="1">
          <a:blip r:embed="rId3">
            <a:alphaModFix/>
          </a:blip>
          <a:srcRect b="0" l="0" r="0" t="0"/>
          <a:stretch/>
        </p:blipFill>
        <p:spPr>
          <a:xfrm>
            <a:off x="395536" y="1340768"/>
            <a:ext cx="3901778" cy="4930567"/>
          </a:xfrm>
          <a:prstGeom prst="rect">
            <a:avLst/>
          </a:prstGeom>
          <a:noFill/>
          <a:ln>
            <a:noFill/>
          </a:ln>
        </p:spPr>
      </p:pic>
      <p:pic>
        <p:nvPicPr>
          <p:cNvPr id="344" name="Google Shape;344;p50"/>
          <p:cNvPicPr preferRelativeResize="0"/>
          <p:nvPr/>
        </p:nvPicPr>
        <p:blipFill rotWithShape="1">
          <a:blip r:embed="rId4">
            <a:alphaModFix/>
          </a:blip>
          <a:srcRect b="0" l="0" r="0" t="0"/>
          <a:stretch/>
        </p:blipFill>
        <p:spPr>
          <a:xfrm>
            <a:off x="4788024" y="1340768"/>
            <a:ext cx="3848433" cy="4686706"/>
          </a:xfrm>
          <a:prstGeom prst="rect">
            <a:avLst/>
          </a:prstGeom>
          <a:noFill/>
          <a:ln>
            <a:noFill/>
          </a:ln>
        </p:spPr>
      </p:pic>
      <p:pic>
        <p:nvPicPr>
          <p:cNvPr id="345" name="Google Shape;345;p50"/>
          <p:cNvPicPr preferRelativeResize="0"/>
          <p:nvPr/>
        </p:nvPicPr>
        <p:blipFill rotWithShape="1">
          <a:blip r:embed="rId5">
            <a:alphaModFix/>
          </a:blip>
          <a:srcRect b="0" l="0" r="0" t="0"/>
          <a:stretch/>
        </p:blipFill>
        <p:spPr>
          <a:xfrm>
            <a:off x="395536" y="404664"/>
            <a:ext cx="2808312" cy="75790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51"/>
          <p:cNvPicPr preferRelativeResize="0"/>
          <p:nvPr/>
        </p:nvPicPr>
        <p:blipFill rotWithShape="1">
          <a:blip r:embed="rId3">
            <a:alphaModFix/>
          </a:blip>
          <a:srcRect b="0" l="0" r="0" t="0"/>
          <a:stretch/>
        </p:blipFill>
        <p:spPr>
          <a:xfrm>
            <a:off x="755576" y="1340768"/>
            <a:ext cx="2943480" cy="5235394"/>
          </a:xfrm>
          <a:prstGeom prst="rect">
            <a:avLst/>
          </a:prstGeom>
          <a:noFill/>
          <a:ln>
            <a:noFill/>
          </a:ln>
        </p:spPr>
      </p:pic>
      <p:pic>
        <p:nvPicPr>
          <p:cNvPr id="351" name="Google Shape;351;p51"/>
          <p:cNvPicPr preferRelativeResize="0"/>
          <p:nvPr/>
        </p:nvPicPr>
        <p:blipFill rotWithShape="1">
          <a:blip r:embed="rId4">
            <a:alphaModFix/>
          </a:blip>
          <a:srcRect b="0" l="0" r="0" t="0"/>
          <a:stretch/>
        </p:blipFill>
        <p:spPr>
          <a:xfrm>
            <a:off x="4499992" y="1628800"/>
            <a:ext cx="3074936" cy="4663844"/>
          </a:xfrm>
          <a:prstGeom prst="rect">
            <a:avLst/>
          </a:prstGeom>
          <a:noFill/>
          <a:ln>
            <a:noFill/>
          </a:ln>
        </p:spPr>
      </p:pic>
      <p:pic>
        <p:nvPicPr>
          <p:cNvPr id="352" name="Google Shape;352;p51"/>
          <p:cNvPicPr preferRelativeResize="0"/>
          <p:nvPr/>
        </p:nvPicPr>
        <p:blipFill rotWithShape="1">
          <a:blip r:embed="rId5">
            <a:alphaModFix/>
          </a:blip>
          <a:srcRect b="0" l="0" r="0" t="0"/>
          <a:stretch/>
        </p:blipFill>
        <p:spPr>
          <a:xfrm>
            <a:off x="482562" y="654530"/>
            <a:ext cx="1057367" cy="609653"/>
          </a:xfrm>
          <a:prstGeom prst="rect">
            <a:avLst/>
          </a:prstGeom>
          <a:noFill/>
          <a:ln>
            <a:noFill/>
          </a:ln>
        </p:spPr>
      </p:pic>
      <p:pic>
        <p:nvPicPr>
          <p:cNvPr id="353" name="Google Shape;353;p51"/>
          <p:cNvPicPr preferRelativeResize="0"/>
          <p:nvPr/>
        </p:nvPicPr>
        <p:blipFill rotWithShape="1">
          <a:blip r:embed="rId6">
            <a:alphaModFix/>
          </a:blip>
          <a:srcRect b="0" l="0" r="0" t="0"/>
          <a:stretch/>
        </p:blipFill>
        <p:spPr>
          <a:xfrm>
            <a:off x="395536" y="404664"/>
            <a:ext cx="2808312" cy="7579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p:nvPr/>
        </p:nvSpPr>
        <p:spPr>
          <a:xfrm>
            <a:off x="323528" y="1407840"/>
            <a:ext cx="8604235" cy="4862870"/>
          </a:xfrm>
          <a:prstGeom prst="rect">
            <a:avLst/>
          </a:prstGeom>
          <a:no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Times New Roman"/>
              <a:buNone/>
            </a:pPr>
            <a:r>
              <a:rPr b="1" i="0" lang="en-IN" sz="2000" u="sng" cap="none" strike="noStrike">
                <a:solidFill>
                  <a:schemeClr val="dk1"/>
                </a:solidFill>
                <a:latin typeface="Times New Roman"/>
                <a:ea typeface="Times New Roman"/>
                <a:cs typeface="Times New Roman"/>
                <a:sym typeface="Times New Roman"/>
              </a:rPr>
              <a:t>There are few popular online shopping websites mentioned below:</a:t>
            </a:r>
            <a:endParaRPr/>
          </a:p>
          <a:p>
            <a:pPr indent="0" lvl="0" marL="0" marR="0" rtl="0" algn="just">
              <a:lnSpc>
                <a:spcPct val="100000"/>
              </a:lnSpc>
              <a:spcBef>
                <a:spcPts val="0"/>
              </a:spcBef>
              <a:spcAft>
                <a:spcPts val="0"/>
              </a:spcAft>
              <a:buClr>
                <a:schemeClr val="dk1"/>
              </a:buClr>
              <a:buSzPts val="2000"/>
              <a:buFont typeface="Calibri"/>
              <a:buNone/>
            </a:pPr>
            <a:r>
              <a:t/>
            </a:r>
            <a:endParaRPr b="1" i="0" sz="2000" u="none" cap="none" strike="noStrike">
              <a:solidFill>
                <a:schemeClr val="dk1"/>
              </a:solidFill>
              <a:latin typeface="Times New Roman"/>
              <a:ea typeface="Times New Roman"/>
              <a:cs typeface="Times New Roman"/>
              <a:sym typeface="Times New Roman"/>
            </a:endParaRPr>
          </a:p>
          <a:p>
            <a:pPr indent="-342900" lvl="0" marL="342900" marR="0" rtl="0" algn="l">
              <a:lnSpc>
                <a:spcPct val="96750"/>
              </a:lnSpc>
              <a:spcBef>
                <a:spcPts val="0"/>
              </a:spcBef>
              <a:spcAft>
                <a:spcPts val="0"/>
              </a:spcAft>
              <a:buClr>
                <a:schemeClr val="accent1"/>
              </a:buClr>
              <a:buSzPts val="2000"/>
              <a:buFont typeface="Noto Sans Symbols"/>
              <a:buChar char="∙"/>
            </a:pPr>
            <a:r>
              <a:rPr b="1" lang="en-IN" sz="2000">
                <a:solidFill>
                  <a:schemeClr val="accent1"/>
                </a:solidFill>
                <a:latin typeface="Arial"/>
                <a:ea typeface="Arial"/>
                <a:cs typeface="Arial"/>
                <a:sym typeface="Arial"/>
              </a:rPr>
              <a:t>Amazon</a:t>
            </a:r>
            <a:endParaRPr sz="2000">
              <a:solidFill>
                <a:schemeClr val="accent1"/>
              </a:solidFill>
              <a:latin typeface="Times New Roman"/>
              <a:ea typeface="Times New Roman"/>
              <a:cs typeface="Times New Roman"/>
              <a:sym typeface="Times New Roman"/>
            </a:endParaRPr>
          </a:p>
          <a:p>
            <a:pPr indent="-342900" lvl="0" marL="342900" marR="0" rtl="0" algn="l">
              <a:lnSpc>
                <a:spcPct val="96750"/>
              </a:lnSpc>
              <a:spcBef>
                <a:spcPts val="0"/>
              </a:spcBef>
              <a:spcAft>
                <a:spcPts val="0"/>
              </a:spcAft>
              <a:buClr>
                <a:schemeClr val="accent1"/>
              </a:buClr>
              <a:buSzPts val="2000"/>
              <a:buFont typeface="Noto Sans Symbols"/>
              <a:buChar char="∙"/>
            </a:pPr>
            <a:r>
              <a:rPr b="1" lang="en-IN" sz="2000">
                <a:solidFill>
                  <a:schemeClr val="accent1"/>
                </a:solidFill>
                <a:latin typeface="Arial"/>
                <a:ea typeface="Arial"/>
                <a:cs typeface="Arial"/>
                <a:sym typeface="Arial"/>
              </a:rPr>
              <a:t>Flipkart</a:t>
            </a:r>
            <a:endParaRPr sz="2000">
              <a:solidFill>
                <a:schemeClr val="accent1"/>
              </a:solidFill>
              <a:latin typeface="Times New Roman"/>
              <a:ea typeface="Times New Roman"/>
              <a:cs typeface="Times New Roman"/>
              <a:sym typeface="Times New Roman"/>
            </a:endParaRPr>
          </a:p>
          <a:p>
            <a:pPr indent="-342900" lvl="0" marL="342900" marR="0" rtl="0" algn="l">
              <a:lnSpc>
                <a:spcPct val="96750"/>
              </a:lnSpc>
              <a:spcBef>
                <a:spcPts val="0"/>
              </a:spcBef>
              <a:spcAft>
                <a:spcPts val="0"/>
              </a:spcAft>
              <a:buClr>
                <a:schemeClr val="accent1"/>
              </a:buClr>
              <a:buSzPts val="2000"/>
              <a:buFont typeface="Noto Sans Symbols"/>
              <a:buChar char="∙"/>
            </a:pPr>
            <a:r>
              <a:rPr b="1" lang="en-IN" sz="2000">
                <a:solidFill>
                  <a:schemeClr val="accent1"/>
                </a:solidFill>
                <a:latin typeface="Arial"/>
                <a:ea typeface="Arial"/>
                <a:cs typeface="Arial"/>
                <a:sym typeface="Arial"/>
              </a:rPr>
              <a:t>Myntra</a:t>
            </a:r>
            <a:endParaRPr sz="2000">
              <a:solidFill>
                <a:schemeClr val="accent1"/>
              </a:solidFill>
              <a:latin typeface="Times New Roman"/>
              <a:ea typeface="Times New Roman"/>
              <a:cs typeface="Times New Roman"/>
              <a:sym typeface="Times New Roman"/>
            </a:endParaRPr>
          </a:p>
          <a:p>
            <a:pPr indent="-342900" lvl="0" marL="342900" marR="0" rtl="0" algn="l">
              <a:lnSpc>
                <a:spcPct val="96750"/>
              </a:lnSpc>
              <a:spcBef>
                <a:spcPts val="0"/>
              </a:spcBef>
              <a:spcAft>
                <a:spcPts val="0"/>
              </a:spcAft>
              <a:buClr>
                <a:schemeClr val="accent1"/>
              </a:buClr>
              <a:buSzPts val="2000"/>
              <a:buFont typeface="Noto Sans Symbols"/>
              <a:buChar char="∙"/>
            </a:pPr>
            <a:r>
              <a:rPr b="1" lang="en-IN" sz="2000">
                <a:solidFill>
                  <a:schemeClr val="accent1"/>
                </a:solidFill>
                <a:latin typeface="Arial"/>
                <a:ea typeface="Arial"/>
                <a:cs typeface="Arial"/>
                <a:sym typeface="Arial"/>
              </a:rPr>
              <a:t>Snapdeal</a:t>
            </a:r>
            <a:endParaRPr sz="2000">
              <a:solidFill>
                <a:schemeClr val="accent1"/>
              </a:solidFill>
              <a:latin typeface="Times New Roman"/>
              <a:ea typeface="Times New Roman"/>
              <a:cs typeface="Times New Roman"/>
              <a:sym typeface="Times New Roman"/>
            </a:endParaRPr>
          </a:p>
          <a:p>
            <a:pPr indent="-342900" lvl="0" marL="342900" marR="0" rtl="0" algn="l">
              <a:lnSpc>
                <a:spcPct val="96750"/>
              </a:lnSpc>
              <a:spcBef>
                <a:spcPts val="0"/>
              </a:spcBef>
              <a:spcAft>
                <a:spcPts val="0"/>
              </a:spcAft>
              <a:buClr>
                <a:schemeClr val="accent1"/>
              </a:buClr>
              <a:buSzPts val="2000"/>
              <a:buFont typeface="Noto Sans Symbols"/>
              <a:buChar char="∙"/>
            </a:pPr>
            <a:r>
              <a:rPr b="1" lang="en-IN" sz="2000">
                <a:solidFill>
                  <a:schemeClr val="accent1"/>
                </a:solidFill>
                <a:latin typeface="Arial"/>
                <a:ea typeface="Arial"/>
                <a:cs typeface="Arial"/>
                <a:sym typeface="Arial"/>
              </a:rPr>
              <a:t>Pharmacy</a:t>
            </a:r>
            <a:endParaRPr sz="2000">
              <a:solidFill>
                <a:schemeClr val="accent1"/>
              </a:solidFill>
              <a:latin typeface="Times New Roman"/>
              <a:ea typeface="Times New Roman"/>
              <a:cs typeface="Times New Roman"/>
              <a:sym typeface="Times New Roman"/>
            </a:endParaRPr>
          </a:p>
          <a:p>
            <a:pPr indent="-342900" lvl="0" marL="342900" marR="0" rtl="0" algn="l">
              <a:lnSpc>
                <a:spcPct val="96750"/>
              </a:lnSpc>
              <a:spcBef>
                <a:spcPts val="0"/>
              </a:spcBef>
              <a:spcAft>
                <a:spcPts val="0"/>
              </a:spcAft>
              <a:buClr>
                <a:schemeClr val="accent1"/>
              </a:buClr>
              <a:buSzPts val="2000"/>
              <a:buFont typeface="Noto Sans Symbols"/>
              <a:buChar char="∙"/>
            </a:pPr>
            <a:r>
              <a:rPr b="1" lang="en-IN" sz="2000">
                <a:solidFill>
                  <a:schemeClr val="accent1"/>
                </a:solidFill>
                <a:latin typeface="Arial"/>
                <a:ea typeface="Arial"/>
                <a:cs typeface="Arial"/>
                <a:sym typeface="Arial"/>
              </a:rPr>
              <a:t>Big Basket</a:t>
            </a:r>
            <a:endParaRPr b="1"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Times New Roman"/>
              <a:buNone/>
            </a:pPr>
            <a:r>
              <a:rPr b="1" i="0" lang="en-IN" sz="2000" u="sng" cap="none" strike="noStrike">
                <a:solidFill>
                  <a:schemeClr val="dk1"/>
                </a:solidFill>
                <a:latin typeface="Times New Roman"/>
                <a:ea typeface="Times New Roman"/>
                <a:cs typeface="Times New Roman"/>
                <a:sym typeface="Times New Roman"/>
              </a:rPr>
              <a:t>There is a good reason for why people prefer online shopping instead of shopping from outdoor.</a:t>
            </a:r>
            <a:endParaRPr/>
          </a:p>
          <a:p>
            <a:pPr indent="0" lvl="0" marL="0" marR="0" rtl="0" algn="just">
              <a:lnSpc>
                <a:spcPct val="100000"/>
              </a:lnSpc>
              <a:spcBef>
                <a:spcPts val="0"/>
              </a:spcBef>
              <a:spcAft>
                <a:spcPts val="0"/>
              </a:spcAft>
              <a:buClr>
                <a:schemeClr val="dk1"/>
              </a:buClr>
              <a:buSzPts val="2000"/>
              <a:buFont typeface="Calibri"/>
              <a:buNone/>
            </a:pPr>
            <a:r>
              <a:t/>
            </a:r>
            <a:endParaRPr b="1" i="0" sz="2000" u="none" cap="none" strike="noStrike">
              <a:solidFill>
                <a:schemeClr val="dk1"/>
              </a:solidFill>
              <a:latin typeface="Arial"/>
              <a:ea typeface="Arial"/>
              <a:cs typeface="Arial"/>
              <a:sym typeface="Arial"/>
            </a:endParaRPr>
          </a:p>
          <a:p>
            <a:pPr indent="-342900" lvl="0" marL="342900" marR="0" rtl="0" algn="l">
              <a:lnSpc>
                <a:spcPct val="96750"/>
              </a:lnSpc>
              <a:spcBef>
                <a:spcPts val="0"/>
              </a:spcBef>
              <a:spcAft>
                <a:spcPts val="0"/>
              </a:spcAft>
              <a:buClr>
                <a:schemeClr val="accent1"/>
              </a:buClr>
              <a:buSzPts val="2000"/>
              <a:buFont typeface="Noto Sans Symbols"/>
              <a:buChar char="∙"/>
            </a:pPr>
            <a:r>
              <a:rPr b="1" lang="en-IN" sz="2000">
                <a:solidFill>
                  <a:schemeClr val="accent1"/>
                </a:solidFill>
                <a:latin typeface="Arial"/>
                <a:ea typeface="Arial"/>
                <a:cs typeface="Arial"/>
                <a:sym typeface="Arial"/>
              </a:rPr>
              <a:t>Saves time and efforts.</a:t>
            </a:r>
            <a:endParaRPr sz="2000">
              <a:solidFill>
                <a:schemeClr val="accent1"/>
              </a:solidFill>
              <a:latin typeface="Times New Roman"/>
              <a:ea typeface="Times New Roman"/>
              <a:cs typeface="Times New Roman"/>
              <a:sym typeface="Times New Roman"/>
            </a:endParaRPr>
          </a:p>
          <a:p>
            <a:pPr indent="-342900" lvl="0" marL="342900" marR="0" rtl="0" algn="l">
              <a:lnSpc>
                <a:spcPct val="96750"/>
              </a:lnSpc>
              <a:spcBef>
                <a:spcPts val="0"/>
              </a:spcBef>
              <a:spcAft>
                <a:spcPts val="0"/>
              </a:spcAft>
              <a:buClr>
                <a:schemeClr val="accent1"/>
              </a:buClr>
              <a:buSzPts val="2000"/>
              <a:buFont typeface="Noto Sans Symbols"/>
              <a:buChar char="∙"/>
            </a:pPr>
            <a:r>
              <a:rPr b="1" lang="en-IN" sz="2000">
                <a:solidFill>
                  <a:schemeClr val="accent1"/>
                </a:solidFill>
                <a:latin typeface="Arial"/>
                <a:ea typeface="Arial"/>
                <a:cs typeface="Arial"/>
                <a:sym typeface="Arial"/>
              </a:rPr>
              <a:t>Convenience of Shopping at home.</a:t>
            </a:r>
            <a:endParaRPr sz="2000">
              <a:solidFill>
                <a:schemeClr val="accent1"/>
              </a:solidFill>
              <a:latin typeface="Times New Roman"/>
              <a:ea typeface="Times New Roman"/>
              <a:cs typeface="Times New Roman"/>
              <a:sym typeface="Times New Roman"/>
            </a:endParaRPr>
          </a:p>
          <a:p>
            <a:pPr indent="-342900" lvl="0" marL="342900" marR="0" rtl="0" algn="l">
              <a:lnSpc>
                <a:spcPct val="96750"/>
              </a:lnSpc>
              <a:spcBef>
                <a:spcPts val="0"/>
              </a:spcBef>
              <a:spcAft>
                <a:spcPts val="0"/>
              </a:spcAft>
              <a:buClr>
                <a:schemeClr val="accent1"/>
              </a:buClr>
              <a:buSzPts val="2000"/>
              <a:buFont typeface="Noto Sans Symbols"/>
              <a:buChar char="∙"/>
            </a:pPr>
            <a:r>
              <a:rPr b="1" lang="en-IN" sz="2000">
                <a:solidFill>
                  <a:schemeClr val="accent1"/>
                </a:solidFill>
                <a:latin typeface="Arial"/>
                <a:ea typeface="Arial"/>
                <a:cs typeface="Arial"/>
                <a:sym typeface="Arial"/>
              </a:rPr>
              <a:t>Wide variety and range of products are available.</a:t>
            </a:r>
            <a:endParaRPr sz="2000">
              <a:solidFill>
                <a:schemeClr val="accent1"/>
              </a:solidFill>
              <a:latin typeface="Times New Roman"/>
              <a:ea typeface="Times New Roman"/>
              <a:cs typeface="Times New Roman"/>
              <a:sym typeface="Times New Roman"/>
            </a:endParaRPr>
          </a:p>
          <a:p>
            <a:pPr indent="-342900" lvl="0" marL="342900" marR="0" rtl="0" algn="l">
              <a:lnSpc>
                <a:spcPct val="96750"/>
              </a:lnSpc>
              <a:spcBef>
                <a:spcPts val="0"/>
              </a:spcBef>
              <a:spcAft>
                <a:spcPts val="0"/>
              </a:spcAft>
              <a:buClr>
                <a:schemeClr val="accent1"/>
              </a:buClr>
              <a:buSzPts val="2000"/>
              <a:buFont typeface="Noto Sans Symbols"/>
              <a:buChar char="∙"/>
            </a:pPr>
            <a:r>
              <a:rPr b="1" lang="en-IN" sz="2000">
                <a:solidFill>
                  <a:schemeClr val="accent1"/>
                </a:solidFill>
                <a:latin typeface="Arial"/>
                <a:ea typeface="Arial"/>
                <a:cs typeface="Arial"/>
                <a:sym typeface="Arial"/>
              </a:rPr>
              <a:t>Good discounts and lower prices.</a:t>
            </a:r>
            <a:endParaRPr sz="2000">
              <a:solidFill>
                <a:schemeClr val="accent1"/>
              </a:solidFill>
              <a:latin typeface="Times New Roman"/>
              <a:ea typeface="Times New Roman"/>
              <a:cs typeface="Times New Roman"/>
              <a:sym typeface="Times New Roman"/>
            </a:endParaRPr>
          </a:p>
          <a:p>
            <a:pPr indent="-342900" lvl="0" marL="342900" marR="0" rtl="0" algn="l">
              <a:lnSpc>
                <a:spcPct val="96750"/>
              </a:lnSpc>
              <a:spcBef>
                <a:spcPts val="0"/>
              </a:spcBef>
              <a:spcAft>
                <a:spcPts val="0"/>
              </a:spcAft>
              <a:buClr>
                <a:schemeClr val="accent1"/>
              </a:buClr>
              <a:buSzPts val="2000"/>
              <a:buFont typeface="Noto Sans Symbols"/>
              <a:buChar char="∙"/>
            </a:pPr>
            <a:r>
              <a:rPr b="1" lang="en-IN" sz="2000">
                <a:solidFill>
                  <a:schemeClr val="accent1"/>
                </a:solidFill>
                <a:latin typeface="Arial"/>
                <a:ea typeface="Arial"/>
                <a:cs typeface="Arial"/>
                <a:sym typeface="Arial"/>
              </a:rPr>
              <a:t>Get detailed information of the product.</a:t>
            </a:r>
            <a:endParaRPr sz="2000">
              <a:solidFill>
                <a:schemeClr val="accent1"/>
              </a:solidFill>
              <a:latin typeface="Times New Roman"/>
              <a:ea typeface="Times New Roman"/>
              <a:cs typeface="Times New Roman"/>
              <a:sym typeface="Times New Roman"/>
            </a:endParaRPr>
          </a:p>
          <a:p>
            <a:pPr indent="-342900" lvl="0" marL="342900" marR="0" rtl="0" algn="l">
              <a:lnSpc>
                <a:spcPct val="96750"/>
              </a:lnSpc>
              <a:spcBef>
                <a:spcPts val="0"/>
              </a:spcBef>
              <a:spcAft>
                <a:spcPts val="0"/>
              </a:spcAft>
              <a:buClr>
                <a:schemeClr val="accent1"/>
              </a:buClr>
              <a:buSzPts val="2000"/>
              <a:buFont typeface="Noto Sans Symbols"/>
              <a:buChar char="∙"/>
            </a:pPr>
            <a:r>
              <a:rPr b="1" lang="en-IN" sz="2000">
                <a:solidFill>
                  <a:schemeClr val="accent1"/>
                </a:solidFill>
                <a:latin typeface="Arial"/>
                <a:ea typeface="Arial"/>
                <a:cs typeface="Arial"/>
                <a:sym typeface="Arial"/>
              </a:rPr>
              <a:t>We can compare various models and brands</a:t>
            </a:r>
            <a:endParaRPr sz="2000">
              <a:solidFill>
                <a:schemeClr val="accen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pic>
        <p:nvPicPr>
          <p:cNvPr id="108" name="Google Shape;108;p16"/>
          <p:cNvPicPr preferRelativeResize="0"/>
          <p:nvPr/>
        </p:nvPicPr>
        <p:blipFill rotWithShape="1">
          <a:blip r:embed="rId3">
            <a:alphaModFix/>
          </a:blip>
          <a:srcRect b="0" l="0" r="0" t="0"/>
          <a:stretch/>
        </p:blipFill>
        <p:spPr>
          <a:xfrm>
            <a:off x="512226" y="330748"/>
            <a:ext cx="2009588" cy="75790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52"/>
          <p:cNvPicPr preferRelativeResize="0"/>
          <p:nvPr/>
        </p:nvPicPr>
        <p:blipFill rotWithShape="1">
          <a:blip r:embed="rId3">
            <a:alphaModFix/>
          </a:blip>
          <a:srcRect b="0" l="0" r="0" t="0"/>
          <a:stretch/>
        </p:blipFill>
        <p:spPr>
          <a:xfrm>
            <a:off x="1539929" y="1272354"/>
            <a:ext cx="2909187" cy="4701947"/>
          </a:xfrm>
          <a:prstGeom prst="rect">
            <a:avLst/>
          </a:prstGeom>
          <a:noFill/>
          <a:ln>
            <a:noFill/>
          </a:ln>
        </p:spPr>
      </p:pic>
      <p:pic>
        <p:nvPicPr>
          <p:cNvPr id="359" name="Google Shape;359;p52"/>
          <p:cNvPicPr preferRelativeResize="0"/>
          <p:nvPr/>
        </p:nvPicPr>
        <p:blipFill rotWithShape="1">
          <a:blip r:embed="rId4">
            <a:alphaModFix/>
          </a:blip>
          <a:srcRect b="0" l="0" r="0" t="0"/>
          <a:stretch/>
        </p:blipFill>
        <p:spPr>
          <a:xfrm>
            <a:off x="4629389" y="883700"/>
            <a:ext cx="3440729" cy="5090601"/>
          </a:xfrm>
          <a:prstGeom prst="rect">
            <a:avLst/>
          </a:prstGeom>
          <a:noFill/>
          <a:ln>
            <a:noFill/>
          </a:ln>
        </p:spPr>
      </p:pic>
      <p:pic>
        <p:nvPicPr>
          <p:cNvPr id="360" name="Google Shape;360;p52"/>
          <p:cNvPicPr preferRelativeResize="0"/>
          <p:nvPr/>
        </p:nvPicPr>
        <p:blipFill rotWithShape="1">
          <a:blip r:embed="rId5">
            <a:alphaModFix/>
          </a:blip>
          <a:srcRect b="0" l="0" r="0" t="0"/>
          <a:stretch/>
        </p:blipFill>
        <p:spPr>
          <a:xfrm>
            <a:off x="482562" y="654530"/>
            <a:ext cx="1713174" cy="609653"/>
          </a:xfrm>
          <a:prstGeom prst="rect">
            <a:avLst/>
          </a:prstGeom>
          <a:noFill/>
          <a:ln>
            <a:noFill/>
          </a:ln>
        </p:spPr>
      </p:pic>
      <p:pic>
        <p:nvPicPr>
          <p:cNvPr id="361" name="Google Shape;361;p52"/>
          <p:cNvPicPr preferRelativeResize="0"/>
          <p:nvPr/>
        </p:nvPicPr>
        <p:blipFill rotWithShape="1">
          <a:blip r:embed="rId6">
            <a:alphaModFix/>
          </a:blip>
          <a:srcRect b="0" l="0" r="0" t="0"/>
          <a:stretch/>
        </p:blipFill>
        <p:spPr>
          <a:xfrm>
            <a:off x="395536" y="404664"/>
            <a:ext cx="2808312" cy="75790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53"/>
          <p:cNvPicPr preferRelativeResize="0"/>
          <p:nvPr/>
        </p:nvPicPr>
        <p:blipFill rotWithShape="1">
          <a:blip r:embed="rId3">
            <a:alphaModFix/>
          </a:blip>
          <a:srcRect b="0" l="0" r="0" t="0"/>
          <a:stretch/>
        </p:blipFill>
        <p:spPr>
          <a:xfrm>
            <a:off x="1475656" y="1124744"/>
            <a:ext cx="3040643" cy="5235394"/>
          </a:xfrm>
          <a:prstGeom prst="rect">
            <a:avLst/>
          </a:prstGeom>
          <a:noFill/>
          <a:ln>
            <a:noFill/>
          </a:ln>
        </p:spPr>
      </p:pic>
      <p:pic>
        <p:nvPicPr>
          <p:cNvPr id="367" name="Google Shape;367;p53"/>
          <p:cNvPicPr preferRelativeResize="0"/>
          <p:nvPr/>
        </p:nvPicPr>
        <p:blipFill rotWithShape="1">
          <a:blip r:embed="rId4">
            <a:alphaModFix/>
          </a:blip>
          <a:srcRect b="0" l="0" r="0" t="0"/>
          <a:stretch/>
        </p:blipFill>
        <p:spPr>
          <a:xfrm>
            <a:off x="4928038" y="1210798"/>
            <a:ext cx="3469306" cy="4755292"/>
          </a:xfrm>
          <a:prstGeom prst="rect">
            <a:avLst/>
          </a:prstGeom>
          <a:noFill/>
          <a:ln>
            <a:noFill/>
          </a:ln>
        </p:spPr>
      </p:pic>
      <p:pic>
        <p:nvPicPr>
          <p:cNvPr id="368" name="Google Shape;368;p53"/>
          <p:cNvPicPr preferRelativeResize="0"/>
          <p:nvPr/>
        </p:nvPicPr>
        <p:blipFill rotWithShape="1">
          <a:blip r:embed="rId5">
            <a:alphaModFix/>
          </a:blip>
          <a:srcRect b="0" l="0" r="0" t="0"/>
          <a:stretch/>
        </p:blipFill>
        <p:spPr>
          <a:xfrm>
            <a:off x="179512" y="188640"/>
            <a:ext cx="2808312" cy="75790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54"/>
          <p:cNvPicPr preferRelativeResize="0"/>
          <p:nvPr/>
        </p:nvPicPr>
        <p:blipFill rotWithShape="1">
          <a:blip r:embed="rId3">
            <a:alphaModFix/>
          </a:blip>
          <a:srcRect b="0" l="0" r="0" t="0"/>
          <a:stretch/>
        </p:blipFill>
        <p:spPr>
          <a:xfrm>
            <a:off x="1550773" y="1400215"/>
            <a:ext cx="2966342" cy="4625741"/>
          </a:xfrm>
          <a:prstGeom prst="rect">
            <a:avLst/>
          </a:prstGeom>
          <a:noFill/>
          <a:ln>
            <a:noFill/>
          </a:ln>
        </p:spPr>
      </p:pic>
      <p:pic>
        <p:nvPicPr>
          <p:cNvPr id="374" name="Google Shape;374;p54"/>
          <p:cNvPicPr preferRelativeResize="0"/>
          <p:nvPr/>
        </p:nvPicPr>
        <p:blipFill rotWithShape="1">
          <a:blip r:embed="rId4">
            <a:alphaModFix/>
          </a:blip>
          <a:srcRect b="0" l="0" r="0" t="0"/>
          <a:stretch/>
        </p:blipFill>
        <p:spPr>
          <a:xfrm>
            <a:off x="4860866" y="950595"/>
            <a:ext cx="2977773" cy="5075360"/>
          </a:xfrm>
          <a:prstGeom prst="rect">
            <a:avLst/>
          </a:prstGeom>
          <a:noFill/>
          <a:ln>
            <a:noFill/>
          </a:ln>
        </p:spPr>
      </p:pic>
      <p:pic>
        <p:nvPicPr>
          <p:cNvPr id="375" name="Google Shape;375;p54"/>
          <p:cNvPicPr preferRelativeResize="0"/>
          <p:nvPr/>
        </p:nvPicPr>
        <p:blipFill rotWithShape="1">
          <a:blip r:embed="rId5">
            <a:alphaModFix/>
          </a:blip>
          <a:srcRect b="0" l="0" r="0" t="0"/>
          <a:stretch/>
        </p:blipFill>
        <p:spPr>
          <a:xfrm>
            <a:off x="179512" y="188640"/>
            <a:ext cx="2808312" cy="75790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55"/>
          <p:cNvPicPr preferRelativeResize="0"/>
          <p:nvPr/>
        </p:nvPicPr>
        <p:blipFill rotWithShape="1">
          <a:blip r:embed="rId3">
            <a:alphaModFix/>
          </a:blip>
          <a:srcRect b="0" l="0" r="0" t="0"/>
          <a:stretch/>
        </p:blipFill>
        <p:spPr>
          <a:xfrm>
            <a:off x="1641987" y="1340940"/>
            <a:ext cx="3057790" cy="4694327"/>
          </a:xfrm>
          <a:prstGeom prst="rect">
            <a:avLst/>
          </a:prstGeom>
          <a:noFill/>
          <a:ln>
            <a:noFill/>
          </a:ln>
        </p:spPr>
      </p:pic>
      <p:pic>
        <p:nvPicPr>
          <p:cNvPr id="381" name="Google Shape;381;p55"/>
          <p:cNvPicPr preferRelativeResize="0"/>
          <p:nvPr/>
        </p:nvPicPr>
        <p:blipFill rotWithShape="1">
          <a:blip r:embed="rId4">
            <a:alphaModFix/>
          </a:blip>
          <a:srcRect b="0" l="0" r="0" t="0"/>
          <a:stretch/>
        </p:blipFill>
        <p:spPr>
          <a:xfrm>
            <a:off x="4976885" y="822734"/>
            <a:ext cx="3012066" cy="5212532"/>
          </a:xfrm>
          <a:prstGeom prst="rect">
            <a:avLst/>
          </a:prstGeom>
          <a:noFill/>
          <a:ln>
            <a:noFill/>
          </a:ln>
        </p:spPr>
      </p:pic>
      <p:pic>
        <p:nvPicPr>
          <p:cNvPr id="382" name="Google Shape;382;p55"/>
          <p:cNvPicPr preferRelativeResize="0"/>
          <p:nvPr/>
        </p:nvPicPr>
        <p:blipFill rotWithShape="1">
          <a:blip r:embed="rId5">
            <a:alphaModFix/>
          </a:blip>
          <a:srcRect b="0" l="0" r="0" t="0"/>
          <a:stretch/>
        </p:blipFill>
        <p:spPr>
          <a:xfrm>
            <a:off x="179512" y="188640"/>
            <a:ext cx="2808312" cy="75790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56"/>
          <p:cNvPicPr preferRelativeResize="0"/>
          <p:nvPr/>
        </p:nvPicPr>
        <p:blipFill rotWithShape="1">
          <a:blip r:embed="rId3">
            <a:alphaModFix/>
          </a:blip>
          <a:srcRect b="0" l="0" r="0" t="0"/>
          <a:stretch/>
        </p:blipFill>
        <p:spPr>
          <a:xfrm>
            <a:off x="1897975" y="1246702"/>
            <a:ext cx="2937764" cy="4701947"/>
          </a:xfrm>
          <a:prstGeom prst="rect">
            <a:avLst/>
          </a:prstGeom>
          <a:noFill/>
          <a:ln>
            <a:noFill/>
          </a:ln>
        </p:spPr>
      </p:pic>
      <p:pic>
        <p:nvPicPr>
          <p:cNvPr id="388" name="Google Shape;388;p56"/>
          <p:cNvPicPr preferRelativeResize="0"/>
          <p:nvPr/>
        </p:nvPicPr>
        <p:blipFill rotWithShape="1">
          <a:blip r:embed="rId4">
            <a:alphaModFix/>
          </a:blip>
          <a:srcRect b="0" l="0" r="0" t="0"/>
          <a:stretch/>
        </p:blipFill>
        <p:spPr>
          <a:xfrm>
            <a:off x="5402130" y="1246702"/>
            <a:ext cx="2920618" cy="4671465"/>
          </a:xfrm>
          <a:prstGeom prst="rect">
            <a:avLst/>
          </a:prstGeom>
          <a:noFill/>
          <a:ln>
            <a:noFill/>
          </a:ln>
        </p:spPr>
      </p:pic>
      <p:pic>
        <p:nvPicPr>
          <p:cNvPr id="389" name="Google Shape;389;p56"/>
          <p:cNvPicPr preferRelativeResize="0"/>
          <p:nvPr/>
        </p:nvPicPr>
        <p:blipFill rotWithShape="1">
          <a:blip r:embed="rId5">
            <a:alphaModFix/>
          </a:blip>
          <a:srcRect b="0" l="0" r="0" t="0"/>
          <a:stretch/>
        </p:blipFill>
        <p:spPr>
          <a:xfrm>
            <a:off x="395536" y="260648"/>
            <a:ext cx="2088232" cy="86409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57"/>
          <p:cNvPicPr preferRelativeResize="0"/>
          <p:nvPr/>
        </p:nvPicPr>
        <p:blipFill rotWithShape="1">
          <a:blip r:embed="rId3">
            <a:alphaModFix/>
          </a:blip>
          <a:srcRect b="0" l="0" r="0" t="0"/>
          <a:stretch/>
        </p:blipFill>
        <p:spPr>
          <a:xfrm>
            <a:off x="1870339" y="1265715"/>
            <a:ext cx="3006350" cy="4724809"/>
          </a:xfrm>
          <a:prstGeom prst="rect">
            <a:avLst/>
          </a:prstGeom>
          <a:noFill/>
          <a:ln>
            <a:noFill/>
          </a:ln>
        </p:spPr>
      </p:pic>
      <p:pic>
        <p:nvPicPr>
          <p:cNvPr id="395" name="Google Shape;395;p57"/>
          <p:cNvPicPr preferRelativeResize="0"/>
          <p:nvPr/>
        </p:nvPicPr>
        <p:blipFill rotWithShape="1">
          <a:blip r:embed="rId4">
            <a:alphaModFix/>
          </a:blip>
          <a:srcRect b="0" l="0" r="0" t="0"/>
          <a:stretch/>
        </p:blipFill>
        <p:spPr>
          <a:xfrm>
            <a:off x="5131294" y="1265715"/>
            <a:ext cx="3280694" cy="4717189"/>
          </a:xfrm>
          <a:prstGeom prst="rect">
            <a:avLst/>
          </a:prstGeom>
          <a:noFill/>
          <a:ln>
            <a:noFill/>
          </a:ln>
        </p:spPr>
      </p:pic>
      <p:pic>
        <p:nvPicPr>
          <p:cNvPr id="396" name="Google Shape;396;p57"/>
          <p:cNvPicPr preferRelativeResize="0"/>
          <p:nvPr/>
        </p:nvPicPr>
        <p:blipFill rotWithShape="1">
          <a:blip r:embed="rId5">
            <a:alphaModFix/>
          </a:blip>
          <a:srcRect b="0" l="0" r="0" t="0"/>
          <a:stretch/>
        </p:blipFill>
        <p:spPr>
          <a:xfrm>
            <a:off x="539552" y="188640"/>
            <a:ext cx="1713174" cy="93152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8"/>
          <p:cNvSpPr txBox="1"/>
          <p:nvPr/>
        </p:nvSpPr>
        <p:spPr>
          <a:xfrm>
            <a:off x="2339752" y="620688"/>
            <a:ext cx="538243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rgbClr val="002060"/>
                </a:solidFill>
                <a:latin typeface="Arial Black"/>
                <a:ea typeface="Arial Black"/>
                <a:cs typeface="Arial Black"/>
                <a:sym typeface="Arial Black"/>
              </a:rPr>
              <a:t>Exploring Categorical Columns</a:t>
            </a:r>
            <a:endParaRPr/>
          </a:p>
        </p:txBody>
      </p:sp>
      <p:pic>
        <p:nvPicPr>
          <p:cNvPr id="402" name="Google Shape;402;p58"/>
          <p:cNvPicPr preferRelativeResize="0"/>
          <p:nvPr/>
        </p:nvPicPr>
        <p:blipFill rotWithShape="1">
          <a:blip r:embed="rId3">
            <a:alphaModFix/>
          </a:blip>
          <a:srcRect b="0" l="0" r="0" t="0"/>
          <a:stretch/>
        </p:blipFill>
        <p:spPr>
          <a:xfrm>
            <a:off x="1625662" y="1399037"/>
            <a:ext cx="5892676" cy="4503810"/>
          </a:xfrm>
          <a:prstGeom prst="rect">
            <a:avLst/>
          </a:prstGeom>
          <a:noFill/>
          <a:ln cap="sq" cmpd="thickThin" w="88900">
            <a:solidFill>
              <a:srgbClr val="00B050"/>
            </a:solidFill>
            <a:prstDash val="solid"/>
            <a:miter lim="800000"/>
            <a:headEnd len="sm" w="sm" type="none"/>
            <a:tailEnd len="sm" w="sm" type="none"/>
          </a:ln>
        </p:spPr>
      </p:pic>
      <p:pic>
        <p:nvPicPr>
          <p:cNvPr id="403" name="Google Shape;403;p58"/>
          <p:cNvPicPr preferRelativeResize="0"/>
          <p:nvPr/>
        </p:nvPicPr>
        <p:blipFill rotWithShape="1">
          <a:blip r:embed="rId4">
            <a:alphaModFix/>
          </a:blip>
          <a:srcRect b="0" l="0" r="0" t="0"/>
          <a:stretch/>
        </p:blipFill>
        <p:spPr>
          <a:xfrm>
            <a:off x="482562" y="332656"/>
            <a:ext cx="1497150" cy="93152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59"/>
          <p:cNvPicPr preferRelativeResize="0"/>
          <p:nvPr/>
        </p:nvPicPr>
        <p:blipFill rotWithShape="1">
          <a:blip r:embed="rId3">
            <a:alphaModFix/>
          </a:blip>
          <a:srcRect b="0" l="0" r="0" t="0"/>
          <a:stretch/>
        </p:blipFill>
        <p:spPr>
          <a:xfrm>
            <a:off x="1547664" y="1124744"/>
            <a:ext cx="6264183" cy="5334462"/>
          </a:xfrm>
          <a:prstGeom prst="rect">
            <a:avLst/>
          </a:prstGeom>
          <a:noFill/>
          <a:ln cap="sq" cmpd="thickThin" w="88900">
            <a:solidFill>
              <a:schemeClr val="accent3"/>
            </a:solidFill>
            <a:prstDash val="solid"/>
            <a:miter lim="800000"/>
            <a:headEnd len="sm" w="sm" type="none"/>
            <a:tailEnd len="sm" w="sm" type="none"/>
          </a:ln>
        </p:spPr>
      </p:pic>
      <p:pic>
        <p:nvPicPr>
          <p:cNvPr id="409" name="Google Shape;409;p59"/>
          <p:cNvPicPr preferRelativeResize="0"/>
          <p:nvPr/>
        </p:nvPicPr>
        <p:blipFill rotWithShape="1">
          <a:blip r:embed="rId4">
            <a:alphaModFix/>
          </a:blip>
          <a:srcRect b="0" l="0" r="0" t="0"/>
          <a:stretch/>
        </p:blipFill>
        <p:spPr>
          <a:xfrm>
            <a:off x="611560" y="332656"/>
            <a:ext cx="1872208" cy="60965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60"/>
          <p:cNvPicPr preferRelativeResize="0"/>
          <p:nvPr/>
        </p:nvPicPr>
        <p:blipFill rotWithShape="1">
          <a:blip r:embed="rId3">
            <a:alphaModFix/>
          </a:blip>
          <a:srcRect b="0" l="0" r="0" t="0"/>
          <a:stretch/>
        </p:blipFill>
        <p:spPr>
          <a:xfrm>
            <a:off x="1763688" y="1268760"/>
            <a:ext cx="6315623" cy="5014395"/>
          </a:xfrm>
          <a:prstGeom prst="rect">
            <a:avLst/>
          </a:prstGeom>
          <a:noFill/>
          <a:ln cap="sq" cmpd="thickThin" w="88900">
            <a:solidFill>
              <a:schemeClr val="accent4"/>
            </a:solidFill>
            <a:prstDash val="solid"/>
            <a:miter lim="800000"/>
            <a:headEnd len="sm" w="sm" type="none"/>
            <a:tailEnd len="sm" w="sm" type="none"/>
          </a:ln>
        </p:spPr>
      </p:pic>
      <p:pic>
        <p:nvPicPr>
          <p:cNvPr id="415" name="Google Shape;415;p60"/>
          <p:cNvPicPr preferRelativeResize="0"/>
          <p:nvPr/>
        </p:nvPicPr>
        <p:blipFill rotWithShape="1">
          <a:blip r:embed="rId4">
            <a:alphaModFix/>
          </a:blip>
          <a:srcRect b="0" l="0" r="0" t="0"/>
          <a:stretch/>
        </p:blipFill>
        <p:spPr>
          <a:xfrm>
            <a:off x="683568" y="260648"/>
            <a:ext cx="1656184" cy="79208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61"/>
          <p:cNvPicPr preferRelativeResize="0"/>
          <p:nvPr/>
        </p:nvPicPr>
        <p:blipFill rotWithShape="1">
          <a:blip r:embed="rId3">
            <a:alphaModFix/>
          </a:blip>
          <a:srcRect b="0" l="0" r="0" t="0"/>
          <a:stretch/>
        </p:blipFill>
        <p:spPr>
          <a:xfrm>
            <a:off x="1763688" y="1268760"/>
            <a:ext cx="6344200" cy="4999153"/>
          </a:xfrm>
          <a:prstGeom prst="rect">
            <a:avLst/>
          </a:prstGeom>
          <a:noFill/>
          <a:ln cap="sq" cmpd="thickThin" w="88900">
            <a:solidFill>
              <a:srgbClr val="7030A0"/>
            </a:solidFill>
            <a:prstDash val="solid"/>
            <a:miter lim="800000"/>
            <a:headEnd len="sm" w="sm" type="none"/>
            <a:tailEnd len="sm" w="sm" type="none"/>
          </a:ln>
        </p:spPr>
      </p:pic>
      <p:pic>
        <p:nvPicPr>
          <p:cNvPr id="421" name="Google Shape;421;p61"/>
          <p:cNvPicPr preferRelativeResize="0"/>
          <p:nvPr/>
        </p:nvPicPr>
        <p:blipFill rotWithShape="1">
          <a:blip r:embed="rId4">
            <a:alphaModFix/>
          </a:blip>
          <a:srcRect b="0" l="0" r="0" t="0"/>
          <a:stretch/>
        </p:blipFill>
        <p:spPr>
          <a:xfrm>
            <a:off x="482562" y="260649"/>
            <a:ext cx="2001206" cy="8640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7"/>
          <p:cNvPicPr preferRelativeResize="0"/>
          <p:nvPr/>
        </p:nvPicPr>
        <p:blipFill rotWithShape="1">
          <a:blip r:embed="rId3">
            <a:alphaModFix/>
          </a:blip>
          <a:srcRect b="0" l="0" r="0" t="0"/>
          <a:stretch/>
        </p:blipFill>
        <p:spPr>
          <a:xfrm>
            <a:off x="539552" y="476672"/>
            <a:ext cx="2009588" cy="757902"/>
          </a:xfrm>
          <a:prstGeom prst="rect">
            <a:avLst/>
          </a:prstGeom>
          <a:noFill/>
          <a:ln>
            <a:noFill/>
          </a:ln>
        </p:spPr>
      </p:pic>
      <p:sp>
        <p:nvSpPr>
          <p:cNvPr id="114" name="Google Shape;114;p17"/>
          <p:cNvSpPr/>
          <p:nvPr/>
        </p:nvSpPr>
        <p:spPr>
          <a:xfrm>
            <a:off x="395536" y="1774558"/>
            <a:ext cx="8352928" cy="4708981"/>
          </a:xfrm>
          <a:prstGeom prst="rect">
            <a:avLst/>
          </a:prstGeom>
          <a:no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Times New Roman"/>
              <a:buNone/>
            </a:pPr>
            <a:r>
              <a:rPr b="0" i="0" lang="en-IN" sz="2000" u="none" cap="none" strike="noStrike">
                <a:solidFill>
                  <a:schemeClr val="dk1"/>
                </a:solidFill>
                <a:latin typeface="Times New Roman"/>
                <a:ea typeface="Times New Roman"/>
                <a:cs typeface="Times New Roman"/>
                <a:sym typeface="Times New Roman"/>
              </a:rPr>
              <a:t>I have got a project on </a:t>
            </a:r>
            <a:r>
              <a:rPr b="1" i="0" lang="en-IN" sz="2000" u="none" cap="none" strike="noStrike">
                <a:solidFill>
                  <a:srgbClr val="00B050"/>
                </a:solidFill>
                <a:latin typeface="Times New Roman"/>
                <a:ea typeface="Times New Roman"/>
                <a:cs typeface="Times New Roman"/>
                <a:sym typeface="Times New Roman"/>
              </a:rPr>
              <a:t>Customer Retention</a:t>
            </a:r>
            <a:r>
              <a:rPr b="0" i="0" lang="en-IN" sz="2000" u="none" cap="none" strike="noStrike">
                <a:solidFill>
                  <a:schemeClr val="dk1"/>
                </a:solidFill>
                <a:latin typeface="Times New Roman"/>
                <a:ea typeface="Times New Roman"/>
                <a:cs typeface="Times New Roman"/>
                <a:sym typeface="Times New Roman"/>
              </a:rPr>
              <a:t>. It</a:t>
            </a:r>
            <a:r>
              <a:rPr b="0" i="0" lang="en-IN" sz="2000" u="none" cap="none" strike="noStrike">
                <a:solidFill>
                  <a:schemeClr val="dk1"/>
                </a:solidFill>
                <a:latin typeface="Calibri"/>
                <a:ea typeface="Calibri"/>
                <a:cs typeface="Calibri"/>
                <a:sym typeface="Calibri"/>
              </a:rPr>
              <a:t>’</a:t>
            </a:r>
            <a:r>
              <a:rPr b="0" i="0" lang="en-IN" sz="2000" u="none" cap="none" strike="noStrike">
                <a:solidFill>
                  <a:schemeClr val="dk1"/>
                </a:solidFill>
                <a:latin typeface="Times New Roman"/>
                <a:ea typeface="Times New Roman"/>
                <a:cs typeface="Times New Roman"/>
                <a:sym typeface="Times New Roman"/>
              </a:rPr>
              <a:t>s all depending upon Online Shopping Websites which are using all over the world. Now, I am going to analyze the detailed review of every online shopping websites which are used for shopping. I have given data in xsl format.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Times New Roman"/>
              <a:buNone/>
            </a:pPr>
            <a:r>
              <a:rPr b="0" i="0" lang="en-IN" sz="2000" u="none" cap="none" strike="noStrike">
                <a:solidFill>
                  <a:schemeClr val="dk1"/>
                </a:solidFill>
                <a:latin typeface="Times New Roman"/>
                <a:ea typeface="Times New Roman"/>
                <a:cs typeface="Times New Roman"/>
                <a:sym typeface="Times New Roman"/>
              </a:rPr>
              <a:t>Firstly I have converted it into csv format and saved with the name customer retention.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Times New Roman"/>
              <a:buNone/>
            </a:pPr>
            <a:r>
              <a:rPr b="0" i="0" lang="en-IN" sz="2000" u="none" cap="none" strike="noStrike">
                <a:solidFill>
                  <a:schemeClr val="dk1"/>
                </a:solidFill>
                <a:latin typeface="Times New Roman"/>
                <a:ea typeface="Times New Roman"/>
                <a:cs typeface="Times New Roman"/>
                <a:sym typeface="Times New Roman"/>
              </a:rPr>
              <a:t>Next, I have some imported libraries like numpy imported for numerical computing, pandas imported for data manipulation and matplotlib and seaborn imported for Visualizations and warning imported for to avoid the any warnings.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Times New Roman"/>
              <a:buNone/>
            </a:pPr>
            <a:r>
              <a:rPr b="0" i="0" lang="en-IN" sz="2000" u="none" cap="none" strike="noStrike">
                <a:solidFill>
                  <a:schemeClr val="dk1"/>
                </a:solidFill>
                <a:latin typeface="Times New Roman"/>
                <a:ea typeface="Times New Roman"/>
                <a:cs typeface="Times New Roman"/>
                <a:sym typeface="Times New Roman"/>
              </a:rPr>
              <a:t>After imported dataset, I found that there are 71 columns and 269 rows in the dataset.</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Times New Roman"/>
              <a:buNone/>
            </a:pPr>
            <a:r>
              <a:rPr b="0" i="0" lang="en-IN" sz="2000" u="none" cap="none" strike="noStrike">
                <a:solidFill>
                  <a:schemeClr val="dk1"/>
                </a:solidFill>
                <a:latin typeface="Times New Roman"/>
                <a:ea typeface="Times New Roman"/>
                <a:cs typeface="Times New Roman"/>
                <a:sym typeface="Times New Roman"/>
              </a:rPr>
              <a:t>After that I saw that there are too lengthy columns &amp; there is lot of punctuations and space.</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Times New Roman"/>
              <a:buNone/>
            </a:pPr>
            <a:r>
              <a:rPr b="0" i="0" lang="en-IN" sz="2000" u="none" cap="none" strike="noStrike">
                <a:solidFill>
                  <a:schemeClr val="dk1"/>
                </a:solidFill>
                <a:latin typeface="Times New Roman"/>
                <a:ea typeface="Times New Roman"/>
                <a:cs typeface="Times New Roman"/>
                <a:sym typeface="Times New Roman"/>
              </a:rPr>
              <a:t>So, I have started pre-processing</a:t>
            </a:r>
            <a:r>
              <a:rPr b="0" i="0" lang="en-IN" sz="1800" u="none" cap="none" strike="noStrike">
                <a:solidFill>
                  <a:schemeClr val="dk1"/>
                </a:solidFill>
                <a:latin typeface="Times New Roman"/>
                <a:ea typeface="Times New Roman"/>
                <a:cs typeface="Times New Roman"/>
                <a:sym typeface="Times New Roman"/>
              </a:rPr>
              <a:t>.</a:t>
            </a:r>
            <a:endParaRPr b="0" i="0" sz="1800" u="none" cap="none" strike="noStrike">
              <a:solidFill>
                <a:schemeClr val="dk1"/>
              </a:solidFill>
              <a:latin typeface="Arial"/>
              <a:ea typeface="Arial"/>
              <a:cs typeface="Arial"/>
              <a:sym typeface="Arial"/>
            </a:endParaRPr>
          </a:p>
        </p:txBody>
      </p:sp>
      <p:sp>
        <p:nvSpPr>
          <p:cNvPr id="115" name="Google Shape;115;p17"/>
          <p:cNvSpPr/>
          <p:nvPr/>
        </p:nvSpPr>
        <p:spPr>
          <a:xfrm>
            <a:off x="1259632" y="1124744"/>
            <a:ext cx="6624736"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2800" u="sng">
                <a:solidFill>
                  <a:srgbClr val="002060"/>
                </a:solidFill>
                <a:latin typeface="Times New Roman"/>
                <a:ea typeface="Times New Roman"/>
                <a:cs typeface="Times New Roman"/>
                <a:sym typeface="Times New Roman"/>
              </a:rPr>
              <a:t>ANALYTICAL PROBLEM FRAMING</a:t>
            </a:r>
            <a:endParaRPr b="1" sz="2800" u="sng">
              <a:solidFill>
                <a:srgbClr val="002060"/>
              </a:solidFill>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62"/>
          <p:cNvPicPr preferRelativeResize="0"/>
          <p:nvPr/>
        </p:nvPicPr>
        <p:blipFill rotWithShape="1">
          <a:blip r:embed="rId3">
            <a:alphaModFix/>
          </a:blip>
          <a:srcRect b="0" l="0" r="0" t="0"/>
          <a:stretch/>
        </p:blipFill>
        <p:spPr>
          <a:xfrm>
            <a:off x="1331640" y="1340768"/>
            <a:ext cx="7098645" cy="5250635"/>
          </a:xfrm>
          <a:prstGeom prst="rect">
            <a:avLst/>
          </a:prstGeom>
          <a:noFill/>
          <a:ln cap="sq" cmpd="thickThin" w="88900">
            <a:solidFill>
              <a:srgbClr val="00B050"/>
            </a:solidFill>
            <a:prstDash val="solid"/>
            <a:miter lim="800000"/>
            <a:headEnd len="sm" w="sm" type="none"/>
            <a:tailEnd len="sm" w="sm" type="none"/>
          </a:ln>
        </p:spPr>
      </p:pic>
      <p:pic>
        <p:nvPicPr>
          <p:cNvPr id="427" name="Google Shape;427;p62"/>
          <p:cNvPicPr preferRelativeResize="0"/>
          <p:nvPr/>
        </p:nvPicPr>
        <p:blipFill rotWithShape="1">
          <a:blip r:embed="rId4">
            <a:alphaModFix/>
          </a:blip>
          <a:srcRect b="0" l="0" r="0" t="0"/>
          <a:stretch/>
        </p:blipFill>
        <p:spPr>
          <a:xfrm>
            <a:off x="683568" y="188640"/>
            <a:ext cx="1728192" cy="82567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63"/>
          <p:cNvPicPr preferRelativeResize="0"/>
          <p:nvPr/>
        </p:nvPicPr>
        <p:blipFill rotWithShape="1">
          <a:blip r:embed="rId3">
            <a:alphaModFix/>
          </a:blip>
          <a:srcRect b="0" l="0" r="0" t="0"/>
          <a:stretch/>
        </p:blipFill>
        <p:spPr>
          <a:xfrm>
            <a:off x="1173873" y="1397701"/>
            <a:ext cx="7155800" cy="4595258"/>
          </a:xfrm>
          <a:prstGeom prst="rect">
            <a:avLst/>
          </a:prstGeom>
          <a:noFill/>
          <a:ln cap="sq" cmpd="thickThin" w="88900">
            <a:solidFill>
              <a:schemeClr val="accent3"/>
            </a:solidFill>
            <a:prstDash val="solid"/>
            <a:miter lim="800000"/>
            <a:headEnd len="sm" w="sm" type="none"/>
            <a:tailEnd len="sm" w="sm" type="none"/>
          </a:ln>
        </p:spPr>
      </p:pic>
      <p:pic>
        <p:nvPicPr>
          <p:cNvPr id="433" name="Google Shape;433;p63"/>
          <p:cNvPicPr preferRelativeResize="0"/>
          <p:nvPr/>
        </p:nvPicPr>
        <p:blipFill rotWithShape="1">
          <a:blip r:embed="rId4">
            <a:alphaModFix/>
          </a:blip>
          <a:srcRect b="0" l="0" r="0" t="0"/>
          <a:stretch/>
        </p:blipFill>
        <p:spPr>
          <a:xfrm>
            <a:off x="482562" y="260648"/>
            <a:ext cx="2145222" cy="100353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4"/>
          <p:cNvSpPr txBox="1"/>
          <p:nvPr/>
        </p:nvSpPr>
        <p:spPr>
          <a:xfrm>
            <a:off x="5973088" y="741290"/>
            <a:ext cx="287745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rgbClr val="7030A0"/>
                </a:solidFill>
                <a:latin typeface="Calibri"/>
                <a:ea typeface="Calibri"/>
                <a:cs typeface="Calibri"/>
                <a:sym typeface="Calibri"/>
              </a:rPr>
              <a:t>Multivariate Analysis</a:t>
            </a:r>
            <a:endParaRPr/>
          </a:p>
        </p:txBody>
      </p:sp>
      <p:pic>
        <p:nvPicPr>
          <p:cNvPr id="439" name="Google Shape;439;p64"/>
          <p:cNvPicPr preferRelativeResize="0"/>
          <p:nvPr/>
        </p:nvPicPr>
        <p:blipFill rotWithShape="1">
          <a:blip r:embed="rId3">
            <a:alphaModFix/>
          </a:blip>
          <a:srcRect b="0" l="0" r="0" t="0"/>
          <a:stretch/>
        </p:blipFill>
        <p:spPr>
          <a:xfrm>
            <a:off x="688322" y="643649"/>
            <a:ext cx="5183954" cy="5570703"/>
          </a:xfrm>
          <a:prstGeom prst="rect">
            <a:avLst/>
          </a:prstGeom>
          <a:noFill/>
          <a:ln>
            <a:noFill/>
          </a:ln>
        </p:spPr>
      </p:pic>
      <p:sp>
        <p:nvSpPr>
          <p:cNvPr id="440" name="Google Shape;440;p64"/>
          <p:cNvSpPr txBox="1"/>
          <p:nvPr/>
        </p:nvSpPr>
        <p:spPr>
          <a:xfrm>
            <a:off x="5872276" y="1500327"/>
            <a:ext cx="2783453"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(x='_Which_city_do_you_shop_online_from’</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y='_Getting_value_for_money_spent’</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hue='Gender_of_respondent'</a:t>
            </a:r>
            <a:endParaRPr/>
          </a:p>
        </p:txBody>
      </p:sp>
      <p:pic>
        <p:nvPicPr>
          <p:cNvPr id="441" name="Google Shape;441;p64"/>
          <p:cNvPicPr preferRelativeResize="0"/>
          <p:nvPr/>
        </p:nvPicPr>
        <p:blipFill rotWithShape="1">
          <a:blip r:embed="rId4">
            <a:alphaModFix/>
          </a:blip>
          <a:srcRect b="0" l="0" r="0" t="0"/>
          <a:stretch/>
        </p:blipFill>
        <p:spPr>
          <a:xfrm>
            <a:off x="6588224" y="5301208"/>
            <a:ext cx="1923489" cy="134519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65"/>
          <p:cNvPicPr preferRelativeResize="0"/>
          <p:nvPr/>
        </p:nvPicPr>
        <p:blipFill rotWithShape="1">
          <a:blip r:embed="rId3">
            <a:alphaModFix/>
          </a:blip>
          <a:srcRect b="0" l="0" r="0" t="0"/>
          <a:stretch/>
        </p:blipFill>
        <p:spPr>
          <a:xfrm>
            <a:off x="1016992" y="967527"/>
            <a:ext cx="4486664" cy="4922947"/>
          </a:xfrm>
          <a:prstGeom prst="rect">
            <a:avLst/>
          </a:prstGeom>
          <a:noFill/>
          <a:ln>
            <a:noFill/>
          </a:ln>
        </p:spPr>
      </p:pic>
      <p:sp>
        <p:nvSpPr>
          <p:cNvPr id="447" name="Google Shape;447;p65"/>
          <p:cNvSpPr txBox="1"/>
          <p:nvPr/>
        </p:nvSpPr>
        <p:spPr>
          <a:xfrm>
            <a:off x="5552983" y="1225119"/>
            <a:ext cx="3129379"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x='Easy_to_use_website_or_application’</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y='_Shopping_on_the_website_helps_you_fulfill_certain_roles’</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hue='Gender_of_respondent'</a:t>
            </a:r>
            <a:endParaRPr/>
          </a:p>
        </p:txBody>
      </p:sp>
      <p:pic>
        <p:nvPicPr>
          <p:cNvPr id="448" name="Google Shape;448;p65"/>
          <p:cNvPicPr preferRelativeResize="0"/>
          <p:nvPr/>
        </p:nvPicPr>
        <p:blipFill rotWithShape="1">
          <a:blip r:embed="rId4">
            <a:alphaModFix/>
          </a:blip>
          <a:srcRect b="0" l="0" r="0" t="0"/>
          <a:stretch/>
        </p:blipFill>
        <p:spPr>
          <a:xfrm>
            <a:off x="6876256" y="5585647"/>
            <a:ext cx="1777753" cy="93969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6"/>
          <p:cNvSpPr txBox="1"/>
          <p:nvPr/>
        </p:nvSpPr>
        <p:spPr>
          <a:xfrm>
            <a:off x="2771800" y="980728"/>
            <a:ext cx="523931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600" u="sng">
                <a:solidFill>
                  <a:srgbClr val="7030A0"/>
                </a:solidFill>
                <a:latin typeface="Arial Black"/>
                <a:ea typeface="Arial Black"/>
                <a:cs typeface="Arial Black"/>
                <a:sym typeface="Arial Black"/>
              </a:rPr>
              <a:t>Checking Skewness</a:t>
            </a:r>
            <a:endParaRPr/>
          </a:p>
        </p:txBody>
      </p:sp>
      <p:pic>
        <p:nvPicPr>
          <p:cNvPr id="454" name="Google Shape;454;p66"/>
          <p:cNvPicPr preferRelativeResize="0"/>
          <p:nvPr/>
        </p:nvPicPr>
        <p:blipFill rotWithShape="1">
          <a:blip r:embed="rId3">
            <a:alphaModFix/>
          </a:blip>
          <a:srcRect b="0" l="0" r="0" t="0"/>
          <a:stretch/>
        </p:blipFill>
        <p:spPr>
          <a:xfrm>
            <a:off x="755576" y="2204864"/>
            <a:ext cx="2274767" cy="3825572"/>
          </a:xfrm>
          <a:prstGeom prst="rect">
            <a:avLst/>
          </a:prstGeom>
          <a:noFill/>
          <a:ln>
            <a:noFill/>
          </a:ln>
        </p:spPr>
      </p:pic>
      <p:pic>
        <p:nvPicPr>
          <p:cNvPr id="455" name="Google Shape;455;p66"/>
          <p:cNvPicPr preferRelativeResize="0"/>
          <p:nvPr/>
        </p:nvPicPr>
        <p:blipFill rotWithShape="1">
          <a:blip r:embed="rId4">
            <a:alphaModFix/>
          </a:blip>
          <a:srcRect b="0" l="0" r="0" t="0"/>
          <a:stretch/>
        </p:blipFill>
        <p:spPr>
          <a:xfrm>
            <a:off x="3563888" y="2204864"/>
            <a:ext cx="2171888" cy="3901778"/>
          </a:xfrm>
          <a:prstGeom prst="rect">
            <a:avLst/>
          </a:prstGeom>
          <a:noFill/>
          <a:ln>
            <a:noFill/>
          </a:ln>
        </p:spPr>
      </p:pic>
      <p:pic>
        <p:nvPicPr>
          <p:cNvPr id="456" name="Google Shape;456;p66"/>
          <p:cNvPicPr preferRelativeResize="0"/>
          <p:nvPr/>
        </p:nvPicPr>
        <p:blipFill rotWithShape="1">
          <a:blip r:embed="rId5">
            <a:alphaModFix/>
          </a:blip>
          <a:srcRect b="0" l="0" r="0" t="0"/>
          <a:stretch/>
        </p:blipFill>
        <p:spPr>
          <a:xfrm>
            <a:off x="6084168" y="2204864"/>
            <a:ext cx="2371931" cy="3833192"/>
          </a:xfrm>
          <a:prstGeom prst="rect">
            <a:avLst/>
          </a:prstGeom>
          <a:noFill/>
          <a:ln>
            <a:noFill/>
          </a:ln>
        </p:spPr>
      </p:pic>
      <p:pic>
        <p:nvPicPr>
          <p:cNvPr id="457" name="Google Shape;457;p66"/>
          <p:cNvPicPr preferRelativeResize="0"/>
          <p:nvPr/>
        </p:nvPicPr>
        <p:blipFill rotWithShape="1">
          <a:blip r:embed="rId6">
            <a:alphaModFix/>
          </a:blip>
          <a:srcRect b="0" l="0" r="0" t="0"/>
          <a:stretch/>
        </p:blipFill>
        <p:spPr>
          <a:xfrm>
            <a:off x="755576" y="332656"/>
            <a:ext cx="1929198" cy="93610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67"/>
          <p:cNvPicPr preferRelativeResize="0"/>
          <p:nvPr/>
        </p:nvPicPr>
        <p:blipFill rotWithShape="1">
          <a:blip r:embed="rId3">
            <a:alphaModFix/>
          </a:blip>
          <a:srcRect b="0" l="0" r="0" t="0"/>
          <a:stretch/>
        </p:blipFill>
        <p:spPr>
          <a:xfrm>
            <a:off x="750486" y="1541512"/>
            <a:ext cx="2143311" cy="3917019"/>
          </a:xfrm>
          <a:prstGeom prst="rect">
            <a:avLst/>
          </a:prstGeom>
          <a:noFill/>
          <a:ln>
            <a:noFill/>
          </a:ln>
        </p:spPr>
      </p:pic>
      <p:pic>
        <p:nvPicPr>
          <p:cNvPr id="463" name="Google Shape;463;p67"/>
          <p:cNvPicPr preferRelativeResize="0"/>
          <p:nvPr/>
        </p:nvPicPr>
        <p:blipFill rotWithShape="1">
          <a:blip r:embed="rId4">
            <a:alphaModFix/>
          </a:blip>
          <a:srcRect b="0" l="0" r="0" t="0"/>
          <a:stretch/>
        </p:blipFill>
        <p:spPr>
          <a:xfrm>
            <a:off x="3382441" y="1541511"/>
            <a:ext cx="2086156" cy="3878916"/>
          </a:xfrm>
          <a:prstGeom prst="rect">
            <a:avLst/>
          </a:prstGeom>
          <a:noFill/>
          <a:ln>
            <a:noFill/>
          </a:ln>
        </p:spPr>
      </p:pic>
      <p:pic>
        <p:nvPicPr>
          <p:cNvPr id="464" name="Google Shape;464;p67"/>
          <p:cNvPicPr preferRelativeResize="0"/>
          <p:nvPr/>
        </p:nvPicPr>
        <p:blipFill rotWithShape="1">
          <a:blip r:embed="rId5">
            <a:alphaModFix/>
          </a:blip>
          <a:srcRect b="0" l="0" r="0" t="0"/>
          <a:stretch/>
        </p:blipFill>
        <p:spPr>
          <a:xfrm>
            <a:off x="5858250" y="1556753"/>
            <a:ext cx="2234759" cy="3863675"/>
          </a:xfrm>
          <a:prstGeom prst="rect">
            <a:avLst/>
          </a:prstGeom>
          <a:noFill/>
          <a:ln>
            <a:noFill/>
          </a:ln>
        </p:spPr>
      </p:pic>
      <p:pic>
        <p:nvPicPr>
          <p:cNvPr id="465" name="Google Shape;465;p67"/>
          <p:cNvPicPr preferRelativeResize="0"/>
          <p:nvPr/>
        </p:nvPicPr>
        <p:blipFill rotWithShape="1">
          <a:blip r:embed="rId6">
            <a:alphaModFix/>
          </a:blip>
          <a:srcRect b="0" l="0" r="0" t="0"/>
          <a:stretch/>
        </p:blipFill>
        <p:spPr>
          <a:xfrm>
            <a:off x="482562" y="332656"/>
            <a:ext cx="1857190" cy="93152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68"/>
          <p:cNvPicPr preferRelativeResize="0"/>
          <p:nvPr/>
        </p:nvPicPr>
        <p:blipFill rotWithShape="1">
          <a:blip r:embed="rId3">
            <a:alphaModFix/>
          </a:blip>
          <a:srcRect b="0" l="0" r="0" t="0"/>
          <a:stretch/>
        </p:blipFill>
        <p:spPr>
          <a:xfrm>
            <a:off x="767368" y="1438829"/>
            <a:ext cx="2469094" cy="3856054"/>
          </a:xfrm>
          <a:prstGeom prst="rect">
            <a:avLst/>
          </a:prstGeom>
          <a:noFill/>
          <a:ln>
            <a:noFill/>
          </a:ln>
        </p:spPr>
      </p:pic>
      <p:pic>
        <p:nvPicPr>
          <p:cNvPr id="471" name="Google Shape;471;p68"/>
          <p:cNvPicPr preferRelativeResize="0"/>
          <p:nvPr/>
        </p:nvPicPr>
        <p:blipFill rotWithShape="1">
          <a:blip r:embed="rId4">
            <a:alphaModFix/>
          </a:blip>
          <a:srcRect b="0" l="0" r="0" t="0"/>
          <a:stretch/>
        </p:blipFill>
        <p:spPr>
          <a:xfrm>
            <a:off x="3440332" y="1446451"/>
            <a:ext cx="2263337" cy="3848433"/>
          </a:xfrm>
          <a:prstGeom prst="rect">
            <a:avLst/>
          </a:prstGeom>
          <a:noFill/>
          <a:ln>
            <a:noFill/>
          </a:ln>
        </p:spPr>
      </p:pic>
      <p:pic>
        <p:nvPicPr>
          <p:cNvPr id="472" name="Google Shape;472;p68"/>
          <p:cNvPicPr preferRelativeResize="0"/>
          <p:nvPr/>
        </p:nvPicPr>
        <p:blipFill rotWithShape="1">
          <a:blip r:embed="rId5">
            <a:alphaModFix/>
          </a:blip>
          <a:srcRect b="0" l="0" r="0" t="0"/>
          <a:stretch/>
        </p:blipFill>
        <p:spPr>
          <a:xfrm>
            <a:off x="5971204" y="1438830"/>
            <a:ext cx="2554826" cy="3962743"/>
          </a:xfrm>
          <a:prstGeom prst="rect">
            <a:avLst/>
          </a:prstGeom>
          <a:noFill/>
          <a:ln>
            <a:noFill/>
          </a:ln>
        </p:spPr>
      </p:pic>
      <p:pic>
        <p:nvPicPr>
          <p:cNvPr id="473" name="Google Shape;473;p68"/>
          <p:cNvPicPr preferRelativeResize="0"/>
          <p:nvPr/>
        </p:nvPicPr>
        <p:blipFill rotWithShape="1">
          <a:blip r:embed="rId6">
            <a:alphaModFix/>
          </a:blip>
          <a:srcRect b="0" l="0" r="0" t="0"/>
          <a:stretch/>
        </p:blipFill>
        <p:spPr>
          <a:xfrm>
            <a:off x="482562" y="260648"/>
            <a:ext cx="2289238" cy="100353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69"/>
          <p:cNvPicPr preferRelativeResize="0"/>
          <p:nvPr/>
        </p:nvPicPr>
        <p:blipFill rotWithShape="1">
          <a:blip r:embed="rId3">
            <a:alphaModFix/>
          </a:blip>
          <a:srcRect b="0" l="0" r="0" t="0"/>
          <a:stretch/>
        </p:blipFill>
        <p:spPr>
          <a:xfrm>
            <a:off x="793235" y="1455250"/>
            <a:ext cx="2217612" cy="3894157"/>
          </a:xfrm>
          <a:prstGeom prst="rect">
            <a:avLst/>
          </a:prstGeom>
          <a:noFill/>
          <a:ln>
            <a:noFill/>
          </a:ln>
        </p:spPr>
      </p:pic>
      <p:pic>
        <p:nvPicPr>
          <p:cNvPr id="479" name="Google Shape;479;p69"/>
          <p:cNvPicPr preferRelativeResize="0"/>
          <p:nvPr/>
        </p:nvPicPr>
        <p:blipFill rotWithShape="1">
          <a:blip r:embed="rId4">
            <a:alphaModFix/>
          </a:blip>
          <a:srcRect b="0" l="0" r="0" t="0"/>
          <a:stretch/>
        </p:blipFill>
        <p:spPr>
          <a:xfrm>
            <a:off x="3468910" y="1508594"/>
            <a:ext cx="2206181" cy="3840813"/>
          </a:xfrm>
          <a:prstGeom prst="rect">
            <a:avLst/>
          </a:prstGeom>
          <a:noFill/>
          <a:ln>
            <a:noFill/>
          </a:ln>
        </p:spPr>
      </p:pic>
      <p:pic>
        <p:nvPicPr>
          <p:cNvPr id="480" name="Google Shape;480;p69"/>
          <p:cNvPicPr preferRelativeResize="0"/>
          <p:nvPr/>
        </p:nvPicPr>
        <p:blipFill rotWithShape="1">
          <a:blip r:embed="rId5">
            <a:alphaModFix/>
          </a:blip>
          <a:srcRect b="0" l="0" r="0" t="0"/>
          <a:stretch/>
        </p:blipFill>
        <p:spPr>
          <a:xfrm>
            <a:off x="5950287" y="1508593"/>
            <a:ext cx="2543396" cy="3878916"/>
          </a:xfrm>
          <a:prstGeom prst="rect">
            <a:avLst/>
          </a:prstGeom>
          <a:noFill/>
          <a:ln>
            <a:noFill/>
          </a:ln>
        </p:spPr>
      </p:pic>
      <p:pic>
        <p:nvPicPr>
          <p:cNvPr id="481" name="Google Shape;481;p69"/>
          <p:cNvPicPr preferRelativeResize="0"/>
          <p:nvPr/>
        </p:nvPicPr>
        <p:blipFill rotWithShape="1">
          <a:blip r:embed="rId6">
            <a:alphaModFix/>
          </a:blip>
          <a:srcRect b="0" l="0" r="0" t="0"/>
          <a:stretch/>
        </p:blipFill>
        <p:spPr>
          <a:xfrm>
            <a:off x="482562" y="260648"/>
            <a:ext cx="2001206" cy="100353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70"/>
          <p:cNvPicPr preferRelativeResize="0"/>
          <p:nvPr/>
        </p:nvPicPr>
        <p:blipFill rotWithShape="1">
          <a:blip r:embed="rId3">
            <a:alphaModFix/>
          </a:blip>
          <a:srcRect b="0" l="0" r="0" t="0"/>
          <a:stretch/>
        </p:blipFill>
        <p:spPr>
          <a:xfrm>
            <a:off x="648726" y="1951220"/>
            <a:ext cx="2120449" cy="3825572"/>
          </a:xfrm>
          <a:prstGeom prst="rect">
            <a:avLst/>
          </a:prstGeom>
          <a:noFill/>
          <a:ln>
            <a:noFill/>
          </a:ln>
        </p:spPr>
      </p:pic>
      <p:pic>
        <p:nvPicPr>
          <p:cNvPr id="487" name="Google Shape;487;p70"/>
          <p:cNvPicPr preferRelativeResize="0"/>
          <p:nvPr/>
        </p:nvPicPr>
        <p:blipFill rotWithShape="1">
          <a:blip r:embed="rId4">
            <a:alphaModFix/>
          </a:blip>
          <a:srcRect b="0" l="0" r="0" t="0"/>
          <a:stretch/>
        </p:blipFill>
        <p:spPr>
          <a:xfrm>
            <a:off x="3275879" y="1951220"/>
            <a:ext cx="2126165" cy="3878916"/>
          </a:xfrm>
          <a:prstGeom prst="rect">
            <a:avLst/>
          </a:prstGeom>
          <a:noFill/>
          <a:ln>
            <a:noFill/>
          </a:ln>
        </p:spPr>
      </p:pic>
      <p:pic>
        <p:nvPicPr>
          <p:cNvPr id="488" name="Google Shape;488;p70"/>
          <p:cNvPicPr preferRelativeResize="0"/>
          <p:nvPr/>
        </p:nvPicPr>
        <p:blipFill rotWithShape="1">
          <a:blip r:embed="rId5">
            <a:alphaModFix/>
          </a:blip>
          <a:srcRect b="0" l="0" r="0" t="0"/>
          <a:stretch/>
        </p:blipFill>
        <p:spPr>
          <a:xfrm>
            <a:off x="5908748" y="1951220"/>
            <a:ext cx="2371931" cy="3909399"/>
          </a:xfrm>
          <a:prstGeom prst="rect">
            <a:avLst/>
          </a:prstGeom>
          <a:noFill/>
          <a:ln>
            <a:noFill/>
          </a:ln>
        </p:spPr>
      </p:pic>
      <p:pic>
        <p:nvPicPr>
          <p:cNvPr id="489" name="Google Shape;489;p70"/>
          <p:cNvPicPr preferRelativeResize="0"/>
          <p:nvPr/>
        </p:nvPicPr>
        <p:blipFill rotWithShape="1">
          <a:blip r:embed="rId6">
            <a:alphaModFix/>
          </a:blip>
          <a:srcRect b="0" l="0" r="0" t="0"/>
          <a:stretch/>
        </p:blipFill>
        <p:spPr>
          <a:xfrm>
            <a:off x="482562" y="654530"/>
            <a:ext cx="2361246" cy="75824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1"/>
          <p:cNvSpPr txBox="1"/>
          <p:nvPr/>
        </p:nvSpPr>
        <p:spPr>
          <a:xfrm>
            <a:off x="611560" y="1052736"/>
            <a:ext cx="6010684" cy="1410643"/>
          </a:xfrm>
          <a:prstGeom prst="rect">
            <a:avLst/>
          </a:prstGeom>
          <a:noFill/>
          <a:ln>
            <a:noFill/>
          </a:ln>
        </p:spPr>
        <p:txBody>
          <a:bodyPr anchorCtr="0" anchor="t" bIns="45700" lIns="91425" spcFirstLastPara="1" rIns="91425" wrap="square" tIns="45700">
            <a:spAutoFit/>
          </a:bodyPr>
          <a:lstStyle/>
          <a:p>
            <a:pPr indent="0" lvl="0" marL="0" marR="0" rtl="0" algn="l">
              <a:lnSpc>
                <a:spcPct val="80625"/>
              </a:lnSpc>
              <a:spcBef>
                <a:spcPts val="0"/>
              </a:spcBef>
              <a:spcAft>
                <a:spcPts val="0"/>
              </a:spcAft>
              <a:buNone/>
            </a:pPr>
            <a:r>
              <a:rPr b="1" lang="en-IN" sz="2400" u="sng">
                <a:solidFill>
                  <a:srgbClr val="C00000"/>
                </a:solidFill>
                <a:latin typeface="Arial Black"/>
                <a:ea typeface="Arial Black"/>
                <a:cs typeface="Arial Black"/>
                <a:sym typeface="Arial Black"/>
              </a:rPr>
              <a:t>Converted into Numerical columns</a:t>
            </a:r>
            <a:endParaRPr/>
          </a:p>
          <a:p>
            <a:pPr indent="0" lvl="0" marL="0" marR="0" rtl="0" algn="l">
              <a:lnSpc>
                <a:spcPct val="1075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I have around 25 columns are categorical column </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than convert into numerical column.</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495" name="Google Shape;495;p71"/>
          <p:cNvSpPr txBox="1"/>
          <p:nvPr/>
        </p:nvSpPr>
        <p:spPr>
          <a:xfrm>
            <a:off x="755576" y="2636912"/>
            <a:ext cx="4713150" cy="1687641"/>
          </a:xfrm>
          <a:prstGeom prst="rect">
            <a:avLst/>
          </a:prstGeom>
          <a:noFill/>
          <a:ln>
            <a:noFill/>
          </a:ln>
        </p:spPr>
        <p:txBody>
          <a:bodyPr anchorCtr="0" anchor="t" bIns="45700" lIns="91425" spcFirstLastPara="1" rIns="91425" wrap="square" tIns="45700">
            <a:spAutoFit/>
          </a:bodyPr>
          <a:lstStyle/>
          <a:p>
            <a:pPr indent="0" lvl="0" marL="0" marR="0" rtl="0" algn="l">
              <a:lnSpc>
                <a:spcPct val="80625"/>
              </a:lnSpc>
              <a:spcBef>
                <a:spcPts val="0"/>
              </a:spcBef>
              <a:spcAft>
                <a:spcPts val="0"/>
              </a:spcAft>
              <a:buNone/>
            </a:pPr>
            <a:r>
              <a:rPr b="1" lang="en-IN" sz="2400" u="sng">
                <a:solidFill>
                  <a:srgbClr val="C00000"/>
                </a:solidFill>
                <a:latin typeface="Arial Black"/>
                <a:ea typeface="Arial Black"/>
                <a:cs typeface="Arial Black"/>
                <a:sym typeface="Arial Black"/>
              </a:rPr>
              <a:t>Checking Outliers</a:t>
            </a:r>
            <a:endParaRPr/>
          </a:p>
          <a:p>
            <a:pPr indent="0" lvl="0" marL="0" marR="0" rtl="0" algn="l">
              <a:lnSpc>
                <a:spcPct val="1075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Now I have checked the outliers of few columns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using box plot and I found that outliers are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present in the dataset.</a:t>
            </a:r>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496" name="Google Shape;496;p71"/>
          <p:cNvSpPr txBox="1"/>
          <p:nvPr/>
        </p:nvSpPr>
        <p:spPr>
          <a:xfrm>
            <a:off x="755576" y="4509120"/>
            <a:ext cx="5339923" cy="823302"/>
          </a:xfrm>
          <a:prstGeom prst="rect">
            <a:avLst/>
          </a:prstGeom>
          <a:noFill/>
          <a:ln>
            <a:noFill/>
          </a:ln>
        </p:spPr>
        <p:txBody>
          <a:bodyPr anchorCtr="0" anchor="t" bIns="45700" lIns="91425" spcFirstLastPara="1" rIns="91425" wrap="square" tIns="45700">
            <a:spAutoFit/>
          </a:bodyPr>
          <a:lstStyle/>
          <a:p>
            <a:pPr indent="0" lvl="0" marL="0" marR="0" rtl="0" algn="l">
              <a:lnSpc>
                <a:spcPct val="80625"/>
              </a:lnSpc>
              <a:spcBef>
                <a:spcPts val="0"/>
              </a:spcBef>
              <a:spcAft>
                <a:spcPts val="0"/>
              </a:spcAft>
              <a:buNone/>
            </a:pPr>
            <a:r>
              <a:rPr b="1" lang="en-IN" sz="2400" u="sng">
                <a:solidFill>
                  <a:srgbClr val="C00000"/>
                </a:solidFill>
                <a:latin typeface="Arial Black"/>
                <a:ea typeface="Arial Black"/>
                <a:cs typeface="Arial Black"/>
                <a:sym typeface="Arial Black"/>
              </a:rPr>
              <a:t>Treating Outliers</a:t>
            </a:r>
            <a:endParaRPr/>
          </a:p>
          <a:p>
            <a:pPr indent="0" lvl="0" marL="0" marR="0" rtl="0" algn="l">
              <a:lnSpc>
                <a:spcPct val="1075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lnSpc>
                <a:spcPct val="107500"/>
              </a:lnSpc>
              <a:spcBef>
                <a:spcPts val="0"/>
              </a:spcBef>
              <a:spcAft>
                <a:spcPts val="0"/>
              </a:spcAft>
              <a:buNone/>
            </a:pPr>
            <a:r>
              <a:rPr lang="en-IN" sz="1800">
                <a:solidFill>
                  <a:srgbClr val="000000"/>
                </a:solidFill>
                <a:latin typeface="Arial"/>
                <a:ea typeface="Arial"/>
                <a:cs typeface="Arial"/>
                <a:sym typeface="Arial"/>
              </a:rPr>
              <a:t>Here I have treated the outliers using IQR method </a:t>
            </a:r>
            <a:endParaRPr sz="1800">
              <a:solidFill>
                <a:schemeClr val="dk1"/>
              </a:solidFill>
              <a:latin typeface="Times New Roman"/>
              <a:ea typeface="Times New Roman"/>
              <a:cs typeface="Times New Roman"/>
              <a:sym typeface="Times New Roman"/>
            </a:endParaRPr>
          </a:p>
        </p:txBody>
      </p:sp>
      <p:pic>
        <p:nvPicPr>
          <p:cNvPr id="497" name="Google Shape;497;p71"/>
          <p:cNvPicPr preferRelativeResize="0"/>
          <p:nvPr/>
        </p:nvPicPr>
        <p:blipFill rotWithShape="1">
          <a:blip r:embed="rId3">
            <a:alphaModFix/>
          </a:blip>
          <a:srcRect b="0" l="0" r="0" t="0"/>
          <a:stretch/>
        </p:blipFill>
        <p:spPr>
          <a:xfrm>
            <a:off x="6948264" y="5157192"/>
            <a:ext cx="1723932" cy="992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8"/>
          <p:cNvPicPr preferRelativeResize="0"/>
          <p:nvPr/>
        </p:nvPicPr>
        <p:blipFill rotWithShape="1">
          <a:blip r:embed="rId3">
            <a:alphaModFix/>
          </a:blip>
          <a:srcRect b="0" l="0" r="0" t="0"/>
          <a:stretch/>
        </p:blipFill>
        <p:spPr>
          <a:xfrm>
            <a:off x="395536" y="1556792"/>
            <a:ext cx="5544616" cy="4494251"/>
          </a:xfrm>
          <a:prstGeom prst="rect">
            <a:avLst/>
          </a:prstGeom>
          <a:noFill/>
          <a:ln>
            <a:noFill/>
          </a:ln>
        </p:spPr>
      </p:pic>
      <p:sp>
        <p:nvSpPr>
          <p:cNvPr id="121" name="Google Shape;121;p18"/>
          <p:cNvSpPr/>
          <p:nvPr/>
        </p:nvSpPr>
        <p:spPr>
          <a:xfrm>
            <a:off x="6084168" y="2564905"/>
            <a:ext cx="2880320"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FF0000"/>
                </a:solidFill>
                <a:latin typeface="Calibri"/>
                <a:ea typeface="Calibri"/>
                <a:cs typeface="Calibri"/>
                <a:sym typeface="Calibri"/>
              </a:rPr>
              <a:t>Here we can find that columns  are inappropriate way there is lots of punctuations present in the dataset</a:t>
            </a:r>
            <a:endParaRPr sz="1800">
              <a:solidFill>
                <a:srgbClr val="FF0000"/>
              </a:solidFill>
              <a:latin typeface="Calibri"/>
              <a:ea typeface="Calibri"/>
              <a:cs typeface="Calibri"/>
              <a:sym typeface="Calibri"/>
            </a:endParaRPr>
          </a:p>
        </p:txBody>
      </p:sp>
      <p:sp>
        <p:nvSpPr>
          <p:cNvPr id="122" name="Google Shape;122;p18"/>
          <p:cNvSpPr/>
          <p:nvPr/>
        </p:nvSpPr>
        <p:spPr>
          <a:xfrm>
            <a:off x="2843808" y="620688"/>
            <a:ext cx="4536504"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2800" u="sng">
                <a:solidFill>
                  <a:srgbClr val="0070C0"/>
                </a:solidFill>
                <a:latin typeface="Arial Black"/>
                <a:ea typeface="Arial Black"/>
                <a:cs typeface="Arial Black"/>
                <a:sym typeface="Arial Black"/>
              </a:rPr>
              <a:t>Data Pre-processing</a:t>
            </a:r>
            <a:endParaRPr sz="2800" u="sng">
              <a:solidFill>
                <a:srgbClr val="0070C0"/>
              </a:solidFill>
              <a:latin typeface="Arial Black"/>
              <a:ea typeface="Arial Black"/>
              <a:cs typeface="Arial Black"/>
              <a:sym typeface="Arial Black"/>
            </a:endParaRPr>
          </a:p>
        </p:txBody>
      </p:sp>
      <p:pic>
        <p:nvPicPr>
          <p:cNvPr id="123" name="Google Shape;123;p18"/>
          <p:cNvPicPr preferRelativeResize="0"/>
          <p:nvPr/>
        </p:nvPicPr>
        <p:blipFill rotWithShape="1">
          <a:blip r:embed="rId4">
            <a:alphaModFix/>
          </a:blip>
          <a:srcRect b="0" l="0" r="0" t="0"/>
          <a:stretch/>
        </p:blipFill>
        <p:spPr>
          <a:xfrm>
            <a:off x="179512" y="476672"/>
            <a:ext cx="2225612" cy="75790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2"/>
          <p:cNvSpPr txBox="1"/>
          <p:nvPr/>
        </p:nvSpPr>
        <p:spPr>
          <a:xfrm>
            <a:off x="2411760" y="692696"/>
            <a:ext cx="402180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4000" u="sng">
                <a:solidFill>
                  <a:srgbClr val="002060"/>
                </a:solidFill>
                <a:latin typeface="Arial Black"/>
                <a:ea typeface="Arial Black"/>
                <a:cs typeface="Arial Black"/>
                <a:sym typeface="Arial Black"/>
              </a:rPr>
              <a:t>CONCLUSION</a:t>
            </a:r>
            <a:endParaRPr b="1" sz="4000" u="sng">
              <a:solidFill>
                <a:srgbClr val="002060"/>
              </a:solidFill>
              <a:latin typeface="Arial Black"/>
              <a:ea typeface="Arial Black"/>
              <a:cs typeface="Arial Black"/>
              <a:sym typeface="Arial Black"/>
            </a:endParaRPr>
          </a:p>
        </p:txBody>
      </p:sp>
      <p:sp>
        <p:nvSpPr>
          <p:cNvPr id="503" name="Google Shape;503;p72"/>
          <p:cNvSpPr txBox="1"/>
          <p:nvPr/>
        </p:nvSpPr>
        <p:spPr>
          <a:xfrm>
            <a:off x="179512" y="1628800"/>
            <a:ext cx="8784976" cy="4301177"/>
          </a:xfrm>
          <a:prstGeom prst="rect">
            <a:avLst/>
          </a:prstGeom>
          <a:noFill/>
          <a:ln>
            <a:noFill/>
          </a:ln>
        </p:spPr>
        <p:txBody>
          <a:bodyPr anchorCtr="0" anchor="t" bIns="45700" lIns="91425" spcFirstLastPara="1" rIns="91425" wrap="square" tIns="45700">
            <a:spAutoFit/>
          </a:bodyPr>
          <a:lstStyle/>
          <a:p>
            <a:pPr indent="0" lvl="0" marL="0" marR="0" rtl="0" algn="just">
              <a:lnSpc>
                <a:spcPct val="107500"/>
              </a:lnSpc>
              <a:spcBef>
                <a:spcPts val="0"/>
              </a:spcBef>
              <a:spcAft>
                <a:spcPts val="0"/>
              </a:spcAft>
              <a:buNone/>
            </a:pPr>
            <a:r>
              <a:rPr lang="en-IN" sz="1800">
                <a:solidFill>
                  <a:schemeClr val="dk1"/>
                </a:solidFill>
                <a:latin typeface="Times New Roman"/>
                <a:ea typeface="Times New Roman"/>
                <a:cs typeface="Times New Roman"/>
                <a:sym typeface="Times New Roman"/>
              </a:rPr>
              <a:t>E-Commerce is not just about conducting business transactions via the Internet. Its impact will be far-reaching, and more prominent then we know currently. This is because the revolution in information technology is happening simultaneously with other developments, especially the globalization of the business. The new age of global e-commerce is creating entirely new economy and that will tremendously change our lives, will reshape the competition in various industries, and alter the economy globally. As companies are gaining high profits, more and </a:t>
            </a:r>
            <a:endParaRPr/>
          </a:p>
          <a:p>
            <a:pPr indent="0" lvl="0" marL="0" marR="0" rtl="0" algn="just">
              <a:lnSpc>
                <a:spcPct val="107500"/>
              </a:lnSpc>
              <a:spcBef>
                <a:spcPts val="0"/>
              </a:spcBef>
              <a:spcAft>
                <a:spcPts val="0"/>
              </a:spcAft>
              <a:buNone/>
            </a:pPr>
            <a:r>
              <a:rPr lang="en-IN" sz="1800">
                <a:solidFill>
                  <a:schemeClr val="dk1"/>
                </a:solidFill>
                <a:latin typeface="Times New Roman"/>
                <a:ea typeface="Times New Roman"/>
                <a:cs typeface="Times New Roman"/>
                <a:sym typeface="Times New Roman"/>
              </a:rPr>
              <a:t>more other companies are developing their websites to increase their profits. Since more businesses are being held online resulting in high economy development and emergence of a more innovative and advanced technology.</a:t>
            </a:r>
            <a:endParaRPr/>
          </a:p>
          <a:p>
            <a:pPr indent="0" lvl="0" marL="0" marR="0" rtl="0" algn="just">
              <a:lnSpc>
                <a:spcPct val="107500"/>
              </a:lnSpc>
              <a:spcBef>
                <a:spcPts val="0"/>
              </a:spcBef>
              <a:spcAft>
                <a:spcPts val="0"/>
              </a:spcAft>
              <a:buNone/>
            </a:pPr>
            <a:r>
              <a:rPr lang="en-IN" sz="1800">
                <a:solidFill>
                  <a:schemeClr val="dk1"/>
                </a:solidFill>
                <a:latin typeface="Times New Roman"/>
                <a:ea typeface="Times New Roman"/>
                <a:cs typeface="Times New Roman"/>
                <a:sym typeface="Times New Roman"/>
              </a:rPr>
              <a:t>From the inception of the Internet and e-commerce, the possibilities have become endless for both businesses and consumers.  Creating more opportunities for profit and advancements for businesses, while creating more options for consumers. However, just like anything else, e-commerce has its disadvantages including consumer uncertainties, but nothing that can not be resolved or avoided by good decision-making and business practices.</a:t>
            </a:r>
            <a:endParaRPr/>
          </a:p>
          <a:p>
            <a:pPr indent="0" lvl="0" marL="0" marR="0" rtl="0" algn="just">
              <a:spcBef>
                <a:spcPts val="0"/>
              </a:spcBef>
              <a:spcAft>
                <a:spcPts val="0"/>
              </a:spcAft>
              <a:buNone/>
            </a:pPr>
            <a:r>
              <a:rPr lang="en-IN" sz="1800">
                <a:solidFill>
                  <a:schemeClr val="dk1"/>
                </a:solidFill>
                <a:latin typeface="Times New Roman"/>
                <a:ea typeface="Times New Roman"/>
                <a:cs typeface="Times New Roman"/>
                <a:sym typeface="Times New Roman"/>
              </a:rPr>
              <a:t>In our project we have seen the which website is growing day by day people mostly prefer which website.</a:t>
            </a:r>
            <a:endParaRPr sz="1800">
              <a:solidFill>
                <a:schemeClr val="dk1"/>
              </a:solidFill>
              <a:latin typeface="Times New Roman"/>
              <a:ea typeface="Times New Roman"/>
              <a:cs typeface="Times New Roman"/>
              <a:sym typeface="Times New Roman"/>
            </a:endParaRPr>
          </a:p>
        </p:txBody>
      </p:sp>
      <p:pic>
        <p:nvPicPr>
          <p:cNvPr id="504" name="Google Shape;504;p72"/>
          <p:cNvPicPr preferRelativeResize="0"/>
          <p:nvPr/>
        </p:nvPicPr>
        <p:blipFill rotWithShape="1">
          <a:blip r:embed="rId3">
            <a:alphaModFix/>
          </a:blip>
          <a:srcRect b="0" l="0" r="0" t="0"/>
          <a:stretch/>
        </p:blipFill>
        <p:spPr>
          <a:xfrm>
            <a:off x="482562" y="332656"/>
            <a:ext cx="1785182" cy="9315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19"/>
          <p:cNvPicPr preferRelativeResize="0"/>
          <p:nvPr/>
        </p:nvPicPr>
        <p:blipFill rotWithShape="1">
          <a:blip r:embed="rId3">
            <a:alphaModFix/>
          </a:blip>
          <a:srcRect b="0" l="0" r="0" t="0"/>
          <a:stretch/>
        </p:blipFill>
        <p:spPr>
          <a:xfrm>
            <a:off x="251520" y="1268760"/>
            <a:ext cx="4770533" cy="556308"/>
          </a:xfrm>
          <a:prstGeom prst="rect">
            <a:avLst/>
          </a:prstGeom>
          <a:noFill/>
          <a:ln>
            <a:noFill/>
          </a:ln>
        </p:spPr>
      </p:pic>
      <p:pic>
        <p:nvPicPr>
          <p:cNvPr id="129" name="Google Shape;129;p19"/>
          <p:cNvPicPr preferRelativeResize="0"/>
          <p:nvPr/>
        </p:nvPicPr>
        <p:blipFill rotWithShape="1">
          <a:blip r:embed="rId4">
            <a:alphaModFix/>
          </a:blip>
          <a:srcRect b="0" l="0" r="0" t="0"/>
          <a:stretch/>
        </p:blipFill>
        <p:spPr>
          <a:xfrm>
            <a:off x="179512" y="260648"/>
            <a:ext cx="2225612" cy="757902"/>
          </a:xfrm>
          <a:prstGeom prst="rect">
            <a:avLst/>
          </a:prstGeom>
          <a:noFill/>
          <a:ln>
            <a:noFill/>
          </a:ln>
        </p:spPr>
      </p:pic>
      <p:pic>
        <p:nvPicPr>
          <p:cNvPr id="130" name="Google Shape;130;p19"/>
          <p:cNvPicPr preferRelativeResize="0"/>
          <p:nvPr/>
        </p:nvPicPr>
        <p:blipFill rotWithShape="1">
          <a:blip r:embed="rId5">
            <a:alphaModFix/>
          </a:blip>
          <a:srcRect b="0" l="0" r="0" t="0"/>
          <a:stretch/>
        </p:blipFill>
        <p:spPr>
          <a:xfrm>
            <a:off x="395536" y="1772816"/>
            <a:ext cx="7857000" cy="3490262"/>
          </a:xfrm>
          <a:prstGeom prst="rect">
            <a:avLst/>
          </a:prstGeom>
          <a:noFill/>
          <a:ln>
            <a:noFill/>
          </a:ln>
        </p:spPr>
      </p:pic>
      <p:sp>
        <p:nvSpPr>
          <p:cNvPr id="131" name="Google Shape;131;p19"/>
          <p:cNvSpPr/>
          <p:nvPr/>
        </p:nvSpPr>
        <p:spPr>
          <a:xfrm>
            <a:off x="1907704" y="5589240"/>
            <a:ext cx="4572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FF0000"/>
                </a:solidFill>
                <a:latin typeface="Calibri"/>
                <a:ea typeface="Calibri"/>
                <a:cs typeface="Calibri"/>
                <a:sym typeface="Calibri"/>
              </a:rPr>
              <a:t>Now we can see that all the punctuations are removed from the column name</a:t>
            </a:r>
            <a:endParaRPr sz="1800">
              <a:solidFill>
                <a:srgbClr val="FF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0"/>
          <p:cNvPicPr preferRelativeResize="0"/>
          <p:nvPr/>
        </p:nvPicPr>
        <p:blipFill rotWithShape="1">
          <a:blip r:embed="rId3">
            <a:alphaModFix/>
          </a:blip>
          <a:srcRect b="0" l="0" r="0" t="0"/>
          <a:stretch/>
        </p:blipFill>
        <p:spPr>
          <a:xfrm>
            <a:off x="179512" y="260648"/>
            <a:ext cx="2225612" cy="757902"/>
          </a:xfrm>
          <a:prstGeom prst="rect">
            <a:avLst/>
          </a:prstGeom>
          <a:noFill/>
          <a:ln>
            <a:noFill/>
          </a:ln>
        </p:spPr>
      </p:pic>
      <p:sp>
        <p:nvSpPr>
          <p:cNvPr id="137" name="Google Shape;137;p20"/>
          <p:cNvSpPr/>
          <p:nvPr/>
        </p:nvSpPr>
        <p:spPr>
          <a:xfrm>
            <a:off x="395536" y="1124744"/>
            <a:ext cx="8496944"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0000"/>
                </a:solidFill>
                <a:latin typeface="Arial"/>
                <a:ea typeface="Arial"/>
                <a:cs typeface="Arial"/>
                <a:sym typeface="Arial"/>
              </a:rPr>
              <a:t>Now here we have check the correlation and now we can identify the which all the columns are negatively correlated with each other and for better understanding we have plotted the graph as well.</a:t>
            </a:r>
            <a:endParaRPr sz="1800">
              <a:solidFill>
                <a:schemeClr val="dk1"/>
              </a:solidFill>
              <a:latin typeface="Times New Roman"/>
              <a:ea typeface="Times New Roman"/>
              <a:cs typeface="Times New Roman"/>
              <a:sym typeface="Times New Roman"/>
            </a:endParaRPr>
          </a:p>
        </p:txBody>
      </p:sp>
      <p:sp>
        <p:nvSpPr>
          <p:cNvPr id="138" name="Google Shape;138;p20"/>
          <p:cNvSpPr/>
          <p:nvPr/>
        </p:nvSpPr>
        <p:spPr>
          <a:xfrm>
            <a:off x="2339752" y="404664"/>
            <a:ext cx="4896149"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3200" u="sng">
                <a:solidFill>
                  <a:srgbClr val="0070C0"/>
                </a:solidFill>
                <a:latin typeface="Arial Black"/>
                <a:ea typeface="Arial Black"/>
                <a:cs typeface="Arial Black"/>
                <a:sym typeface="Arial Black"/>
              </a:rPr>
              <a:t>Checking correlation</a:t>
            </a:r>
            <a:endParaRPr sz="3200" u="sng">
              <a:solidFill>
                <a:srgbClr val="0070C0"/>
              </a:solidFill>
              <a:latin typeface="Arial Black"/>
              <a:ea typeface="Arial Black"/>
              <a:cs typeface="Arial Black"/>
              <a:sym typeface="Arial Black"/>
            </a:endParaRPr>
          </a:p>
        </p:txBody>
      </p:sp>
      <p:pic>
        <p:nvPicPr>
          <p:cNvPr id="139" name="Google Shape;139;p20"/>
          <p:cNvPicPr preferRelativeResize="0"/>
          <p:nvPr/>
        </p:nvPicPr>
        <p:blipFill rotWithShape="1">
          <a:blip r:embed="rId4">
            <a:alphaModFix/>
          </a:blip>
          <a:srcRect b="0" l="0" r="0" t="0"/>
          <a:stretch/>
        </p:blipFill>
        <p:spPr>
          <a:xfrm>
            <a:off x="395536" y="2204864"/>
            <a:ext cx="8136904" cy="3063505"/>
          </a:xfrm>
          <a:prstGeom prst="rect">
            <a:avLst/>
          </a:prstGeom>
          <a:noFill/>
          <a:ln>
            <a:noFill/>
          </a:ln>
        </p:spPr>
      </p:pic>
      <p:sp>
        <p:nvSpPr>
          <p:cNvPr id="140" name="Google Shape;140;p20"/>
          <p:cNvSpPr/>
          <p:nvPr/>
        </p:nvSpPr>
        <p:spPr>
          <a:xfrm>
            <a:off x="2627784" y="5661248"/>
            <a:ext cx="3876318"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2800">
                <a:solidFill>
                  <a:srgbClr val="FF0000"/>
                </a:solidFill>
                <a:latin typeface="Times New Roman"/>
                <a:ea typeface="Times New Roman"/>
                <a:cs typeface="Times New Roman"/>
                <a:sym typeface="Times New Roman"/>
              </a:rPr>
              <a:t>Lets plot the correlation</a:t>
            </a:r>
            <a:endParaRPr b="1" sz="2800">
              <a:solidFill>
                <a:srgbClr val="FF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b="0" l="0" r="0" t="0"/>
          <a:stretch/>
        </p:blipFill>
        <p:spPr>
          <a:xfrm>
            <a:off x="1331640" y="980728"/>
            <a:ext cx="6751905" cy="5624047"/>
          </a:xfrm>
          <a:prstGeom prst="rect">
            <a:avLst/>
          </a:prstGeom>
          <a:noFill/>
          <a:ln>
            <a:noFill/>
          </a:ln>
        </p:spPr>
      </p:pic>
      <p:pic>
        <p:nvPicPr>
          <p:cNvPr id="146" name="Google Shape;146;p21"/>
          <p:cNvPicPr preferRelativeResize="0"/>
          <p:nvPr/>
        </p:nvPicPr>
        <p:blipFill rotWithShape="1">
          <a:blip r:embed="rId4">
            <a:alphaModFix/>
          </a:blip>
          <a:srcRect b="0" l="0" r="0" t="0"/>
          <a:stretch/>
        </p:blipFill>
        <p:spPr>
          <a:xfrm>
            <a:off x="251520" y="188640"/>
            <a:ext cx="2225612" cy="7579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